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0.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media/image17.jpg" ContentType="image/jpg"/>
  <Override PartName="/ppt/media/image23.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9" r:id="rId3"/>
    <p:sldMasterId id="2147483696" r:id="rId4"/>
    <p:sldMasterId id="2147483732" r:id="rId5"/>
    <p:sldMasterId id="2147483750" r:id="rId6"/>
    <p:sldMasterId id="2147483768" r:id="rId7"/>
    <p:sldMasterId id="2147483780" r:id="rId8"/>
    <p:sldMasterId id="2147483798" r:id="rId9"/>
    <p:sldMasterId id="2147483817" r:id="rId10"/>
    <p:sldMasterId id="2147483829" r:id="rId11"/>
  </p:sldMasterIdLst>
  <p:notesMasterIdLst>
    <p:notesMasterId r:id="rId27"/>
  </p:notesMasterIdLst>
  <p:sldIdLst>
    <p:sldId id="256" r:id="rId12"/>
    <p:sldId id="257" r:id="rId13"/>
    <p:sldId id="258" r:id="rId14"/>
    <p:sldId id="259" r:id="rId15"/>
    <p:sldId id="260" r:id="rId16"/>
    <p:sldId id="261" r:id="rId17"/>
    <p:sldId id="262" r:id="rId18"/>
    <p:sldId id="269" r:id="rId19"/>
    <p:sldId id="263" r:id="rId20"/>
    <p:sldId id="264" r:id="rId21"/>
    <p:sldId id="270" r:id="rId22"/>
    <p:sldId id="265" r:id="rId23"/>
    <p:sldId id="271" r:id="rId24"/>
    <p:sldId id="272" r:id="rId25"/>
    <p:sldId id="268" r:id="rId2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75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duru Narasimha" userId="bd3f5b018a89079d" providerId="LiveId" clId="{69F0B7B8-A48D-48FD-8D34-6509FC35AB36}"/>
    <pc:docChg chg="modSld">
      <pc:chgData name="Konduru Narasimha" userId="bd3f5b018a89079d" providerId="LiveId" clId="{69F0B7B8-A48D-48FD-8D34-6509FC35AB36}" dt="2024-03-30T14:42:22.571" v="0" actId="1076"/>
      <pc:docMkLst>
        <pc:docMk/>
      </pc:docMkLst>
      <pc:sldChg chg="modSp mod">
        <pc:chgData name="Konduru Narasimha" userId="bd3f5b018a89079d" providerId="LiveId" clId="{69F0B7B8-A48D-48FD-8D34-6509FC35AB36}" dt="2024-03-30T14:42:22.571" v="0" actId="1076"/>
        <pc:sldMkLst>
          <pc:docMk/>
          <pc:sldMk cId="0" sldId="265"/>
        </pc:sldMkLst>
        <pc:picChg chg="mod">
          <ac:chgData name="Konduru Narasimha" userId="bd3f5b018a89079d" providerId="LiveId" clId="{69F0B7B8-A48D-48FD-8D34-6509FC35AB36}" dt="2024-03-30T14:42:22.571" v="0" actId="1076"/>
          <ac:picMkLst>
            <pc:docMk/>
            <pc:sldMk cId="0" sldId="265"/>
            <ac:picMk id="13" creationId="{FEA2EDFA-59A4-12BC-EED8-7AFB8BE2180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HP\Downloads\EMPLOYEE%20PERFORMACE%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ownloads\EMPLOYEE%20PERFORMACE%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ownloads\EMPLOYEE%20PERFORMACE%20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Downloads\EMPLOYEE%20PERFORMACE%20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ownloads\EMPLOYEE%20PERFORMACE%20ANALYSI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PERFORMACE ANALYSIS.xlsx]ANALYSIS!PivotTable1</c:name>
    <c:fmtId val="16"/>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EMPLOYEE PERFORMANCE ANALYSIS</a:t>
            </a:r>
          </a:p>
        </c:rich>
      </c:tx>
      <c:layout>
        <c:manualLayout>
          <c:xMode val="edge"/>
          <c:yMode val="edge"/>
          <c:x val="0.15849649592769977"/>
          <c:y val="4.5339438885768413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ANALYSIS!$B$8:$B$9</c:f>
              <c:strCache>
                <c:ptCount val="1"/>
                <c:pt idx="0">
                  <c:v>HIGH</c:v>
                </c:pt>
              </c:strCache>
            </c:strRef>
          </c:tx>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invertIfNegative val="0"/>
          <c:cat>
            <c:strRef>
              <c:f>ANALYSIS!$A$10:$A$20</c:f>
              <c:strCache>
                <c:ptCount val="10"/>
                <c:pt idx="0">
                  <c:v>BPC</c:v>
                </c:pt>
                <c:pt idx="1">
                  <c:v>CCDR</c:v>
                </c:pt>
                <c:pt idx="2">
                  <c:v>EW</c:v>
                </c:pt>
                <c:pt idx="3">
                  <c:v>MSC</c:v>
                </c:pt>
                <c:pt idx="4">
                  <c:v>NEL</c:v>
                </c:pt>
                <c:pt idx="5">
                  <c:v>PL</c:v>
                </c:pt>
                <c:pt idx="6">
                  <c:v>PYZ</c:v>
                </c:pt>
                <c:pt idx="7">
                  <c:v>SVG</c:v>
                </c:pt>
                <c:pt idx="8">
                  <c:v>TNS</c:v>
                </c:pt>
                <c:pt idx="9">
                  <c:v>WBL</c:v>
                </c:pt>
              </c:strCache>
            </c:strRef>
          </c:cat>
          <c:val>
            <c:numRef>
              <c:f>ANALYSIS!$B$10:$B$20</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00-438A-4384-968B-04D48225C54E}"/>
            </c:ext>
          </c:extLst>
        </c:ser>
        <c:ser>
          <c:idx val="1"/>
          <c:order val="1"/>
          <c:tx>
            <c:strRef>
              <c:f>ANALYSIS!$C$8:$C$9</c:f>
              <c:strCache>
                <c:ptCount val="1"/>
                <c:pt idx="0">
                  <c:v>LOW</c:v>
                </c:pt>
              </c:strCache>
            </c:strRef>
          </c:tx>
          <c:spPr>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invertIfNegative val="0"/>
          <c:cat>
            <c:strRef>
              <c:f>ANALYSIS!$A$10:$A$20</c:f>
              <c:strCache>
                <c:ptCount val="10"/>
                <c:pt idx="0">
                  <c:v>BPC</c:v>
                </c:pt>
                <c:pt idx="1">
                  <c:v>CCDR</c:v>
                </c:pt>
                <c:pt idx="2">
                  <c:v>EW</c:v>
                </c:pt>
                <c:pt idx="3">
                  <c:v>MSC</c:v>
                </c:pt>
                <c:pt idx="4">
                  <c:v>NEL</c:v>
                </c:pt>
                <c:pt idx="5">
                  <c:v>PL</c:v>
                </c:pt>
                <c:pt idx="6">
                  <c:v>PYZ</c:v>
                </c:pt>
                <c:pt idx="7">
                  <c:v>SVG</c:v>
                </c:pt>
                <c:pt idx="8">
                  <c:v>TNS</c:v>
                </c:pt>
                <c:pt idx="9">
                  <c:v>WBL</c:v>
                </c:pt>
              </c:strCache>
            </c:strRef>
          </c:cat>
          <c:val>
            <c:numRef>
              <c:f>ANALYSIS!$C$10:$C$20</c:f>
              <c:numCache>
                <c:formatCode>General</c:formatCode>
                <c:ptCount val="10"/>
                <c:pt idx="0">
                  <c:v>34</c:v>
                </c:pt>
                <c:pt idx="1">
                  <c:v>47</c:v>
                </c:pt>
                <c:pt idx="2">
                  <c:v>41</c:v>
                </c:pt>
                <c:pt idx="3">
                  <c:v>39</c:v>
                </c:pt>
                <c:pt idx="4">
                  <c:v>41</c:v>
                </c:pt>
                <c:pt idx="5">
                  <c:v>33</c:v>
                </c:pt>
                <c:pt idx="6">
                  <c:v>41</c:v>
                </c:pt>
                <c:pt idx="7">
                  <c:v>43</c:v>
                </c:pt>
                <c:pt idx="8">
                  <c:v>45</c:v>
                </c:pt>
                <c:pt idx="9">
                  <c:v>34</c:v>
                </c:pt>
              </c:numCache>
            </c:numRef>
          </c:val>
          <c:extLst>
            <c:ext xmlns:c16="http://schemas.microsoft.com/office/drawing/2014/chart" uri="{C3380CC4-5D6E-409C-BE32-E72D297353CC}">
              <c16:uniqueId val="{00000001-438A-4384-968B-04D48225C54E}"/>
            </c:ext>
          </c:extLst>
        </c:ser>
        <c:ser>
          <c:idx val="2"/>
          <c:order val="2"/>
          <c:tx>
            <c:strRef>
              <c:f>ANALYSIS!$D$8:$D$9</c:f>
              <c:strCache>
                <c:ptCount val="1"/>
                <c:pt idx="0">
                  <c:v>MED</c:v>
                </c:pt>
              </c:strCache>
            </c:strRef>
          </c:tx>
          <c:spPr>
            <a:gradFill rotWithShape="1">
              <a:gsLst>
                <a:gs pos="0">
                  <a:schemeClr val="accent3">
                    <a:satMod val="100000"/>
                    <a:lumMod val="100000"/>
                  </a:schemeClr>
                </a:gs>
                <a:gs pos="50000">
                  <a:schemeClr val="accent3">
                    <a:shade val="99000"/>
                    <a:satMod val="105000"/>
                    <a:lumMod val="100000"/>
                  </a:schemeClr>
                </a:gs>
                <a:gs pos="100000">
                  <a:schemeClr val="accent3">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invertIfNegative val="0"/>
          <c:cat>
            <c:strRef>
              <c:f>ANALYSIS!$A$10:$A$20</c:f>
              <c:strCache>
                <c:ptCount val="10"/>
                <c:pt idx="0">
                  <c:v>BPC</c:v>
                </c:pt>
                <c:pt idx="1">
                  <c:v>CCDR</c:v>
                </c:pt>
                <c:pt idx="2">
                  <c:v>EW</c:v>
                </c:pt>
                <c:pt idx="3">
                  <c:v>MSC</c:v>
                </c:pt>
                <c:pt idx="4">
                  <c:v>NEL</c:v>
                </c:pt>
                <c:pt idx="5">
                  <c:v>PL</c:v>
                </c:pt>
                <c:pt idx="6">
                  <c:v>PYZ</c:v>
                </c:pt>
                <c:pt idx="7">
                  <c:v>SVG</c:v>
                </c:pt>
                <c:pt idx="8">
                  <c:v>TNS</c:v>
                </c:pt>
                <c:pt idx="9">
                  <c:v>WBL</c:v>
                </c:pt>
              </c:strCache>
            </c:strRef>
          </c:cat>
          <c:val>
            <c:numRef>
              <c:f>ANALYSIS!$D$10:$D$20</c:f>
              <c:numCache>
                <c:formatCode>General</c:formatCode>
                <c:ptCount val="10"/>
                <c:pt idx="0">
                  <c:v>85</c:v>
                </c:pt>
                <c:pt idx="1">
                  <c:v>65</c:v>
                </c:pt>
                <c:pt idx="2">
                  <c:v>78</c:v>
                </c:pt>
                <c:pt idx="3">
                  <c:v>92</c:v>
                </c:pt>
                <c:pt idx="4">
                  <c:v>77</c:v>
                </c:pt>
                <c:pt idx="5">
                  <c:v>69</c:v>
                </c:pt>
                <c:pt idx="6">
                  <c:v>75</c:v>
                </c:pt>
                <c:pt idx="7">
                  <c:v>82</c:v>
                </c:pt>
                <c:pt idx="8">
                  <c:v>71</c:v>
                </c:pt>
                <c:pt idx="9">
                  <c:v>84</c:v>
                </c:pt>
              </c:numCache>
            </c:numRef>
          </c:val>
          <c:extLst>
            <c:ext xmlns:c16="http://schemas.microsoft.com/office/drawing/2014/chart" uri="{C3380CC4-5D6E-409C-BE32-E72D297353CC}">
              <c16:uniqueId val="{00000002-438A-4384-968B-04D48225C54E}"/>
            </c:ext>
          </c:extLst>
        </c:ser>
        <c:ser>
          <c:idx val="3"/>
          <c:order val="3"/>
          <c:tx>
            <c:strRef>
              <c:f>ANALYSIS!$E$8:$E$9</c:f>
              <c:strCache>
                <c:ptCount val="1"/>
                <c:pt idx="0">
                  <c:v>VERY HIGH</c:v>
                </c:pt>
              </c:strCache>
            </c:strRef>
          </c:tx>
          <c:spPr>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invertIfNegative val="0"/>
          <c:cat>
            <c:strRef>
              <c:f>ANALYSIS!$A$10:$A$20</c:f>
              <c:strCache>
                <c:ptCount val="10"/>
                <c:pt idx="0">
                  <c:v>BPC</c:v>
                </c:pt>
                <c:pt idx="1">
                  <c:v>CCDR</c:v>
                </c:pt>
                <c:pt idx="2">
                  <c:v>EW</c:v>
                </c:pt>
                <c:pt idx="3">
                  <c:v>MSC</c:v>
                </c:pt>
                <c:pt idx="4">
                  <c:v>NEL</c:v>
                </c:pt>
                <c:pt idx="5">
                  <c:v>PL</c:v>
                </c:pt>
                <c:pt idx="6">
                  <c:v>PYZ</c:v>
                </c:pt>
                <c:pt idx="7">
                  <c:v>SVG</c:v>
                </c:pt>
                <c:pt idx="8">
                  <c:v>TNS</c:v>
                </c:pt>
                <c:pt idx="9">
                  <c:v>WBL</c:v>
                </c:pt>
              </c:strCache>
            </c:strRef>
          </c:cat>
          <c:val>
            <c:numRef>
              <c:f>ANALYSIS!$E$10:$E$20</c:f>
              <c:numCache>
                <c:formatCode>General</c:formatCode>
                <c:ptCount val="10"/>
                <c:pt idx="0">
                  <c:v>15</c:v>
                </c:pt>
                <c:pt idx="1">
                  <c:v>15</c:v>
                </c:pt>
                <c:pt idx="2">
                  <c:v>14</c:v>
                </c:pt>
                <c:pt idx="3">
                  <c:v>9</c:v>
                </c:pt>
                <c:pt idx="4">
                  <c:v>15</c:v>
                </c:pt>
                <c:pt idx="5">
                  <c:v>12</c:v>
                </c:pt>
                <c:pt idx="6">
                  <c:v>15</c:v>
                </c:pt>
                <c:pt idx="7">
                  <c:v>16</c:v>
                </c:pt>
                <c:pt idx="8">
                  <c:v>13</c:v>
                </c:pt>
                <c:pt idx="9">
                  <c:v>13</c:v>
                </c:pt>
              </c:numCache>
            </c:numRef>
          </c:val>
          <c:extLst>
            <c:ext xmlns:c16="http://schemas.microsoft.com/office/drawing/2014/chart" uri="{C3380CC4-5D6E-409C-BE32-E72D297353CC}">
              <c16:uniqueId val="{00000003-438A-4384-968B-04D48225C54E}"/>
            </c:ext>
          </c:extLst>
        </c:ser>
        <c:dLbls>
          <c:showLegendKey val="0"/>
          <c:showVal val="0"/>
          <c:showCatName val="0"/>
          <c:showSerName val="0"/>
          <c:showPercent val="0"/>
          <c:showBubbleSize val="0"/>
        </c:dLbls>
        <c:gapWidth val="150"/>
        <c:shape val="box"/>
        <c:axId val="505106480"/>
        <c:axId val="505107888"/>
        <c:axId val="501450168"/>
      </c:bar3DChart>
      <c:catAx>
        <c:axId val="5051064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05107888"/>
        <c:crosses val="autoZero"/>
        <c:auto val="1"/>
        <c:lblAlgn val="ctr"/>
        <c:lblOffset val="100"/>
        <c:noMultiLvlLbl val="0"/>
      </c:catAx>
      <c:valAx>
        <c:axId val="505107888"/>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05106480"/>
        <c:crosses val="autoZero"/>
        <c:crossBetween val="between"/>
      </c:valAx>
      <c:serAx>
        <c:axId val="501450168"/>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05107888"/>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PERFORMACE ANALYSIS.xlsx]ANALYSIS!PivotTable3</c:name>
    <c:fmtId val="17"/>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VERY HIGH </a:t>
            </a:r>
          </a:p>
        </c:rich>
      </c:tx>
      <c:layout>
        <c:manualLayout>
          <c:xMode val="edge"/>
          <c:yMode val="edge"/>
          <c:x val="0.33098362152090882"/>
          <c:y val="5.3435589134198512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flat" dir="tl">
              <a:rot lat="0" lon="0" rev="4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ANALYSIS!$B$27:$B$28</c:f>
              <c:strCache>
                <c:ptCount val="1"/>
                <c:pt idx="0">
                  <c:v>VERY HIGH</c:v>
                </c:pt>
              </c:strCache>
            </c:strRef>
          </c:tx>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invertIfNegative val="0"/>
          <c:cat>
            <c:strRef>
              <c:f>ANALYSIS!$A$29:$A$39</c:f>
              <c:strCache>
                <c:ptCount val="10"/>
                <c:pt idx="0">
                  <c:v>BPC</c:v>
                </c:pt>
                <c:pt idx="1">
                  <c:v>CCDR</c:v>
                </c:pt>
                <c:pt idx="2">
                  <c:v>EW</c:v>
                </c:pt>
                <c:pt idx="3">
                  <c:v>MSC</c:v>
                </c:pt>
                <c:pt idx="4">
                  <c:v>NEL</c:v>
                </c:pt>
                <c:pt idx="5">
                  <c:v>PL</c:v>
                </c:pt>
                <c:pt idx="6">
                  <c:v>PYZ</c:v>
                </c:pt>
                <c:pt idx="7">
                  <c:v>SVG</c:v>
                </c:pt>
                <c:pt idx="8">
                  <c:v>TNS</c:v>
                </c:pt>
                <c:pt idx="9">
                  <c:v>WBL</c:v>
                </c:pt>
              </c:strCache>
            </c:strRef>
          </c:cat>
          <c:val>
            <c:numRef>
              <c:f>ANALYSIS!$B$29:$B$39</c:f>
              <c:numCache>
                <c:formatCode>General</c:formatCode>
                <c:ptCount val="10"/>
                <c:pt idx="0">
                  <c:v>15</c:v>
                </c:pt>
                <c:pt idx="1">
                  <c:v>15</c:v>
                </c:pt>
                <c:pt idx="2">
                  <c:v>14</c:v>
                </c:pt>
                <c:pt idx="3">
                  <c:v>9</c:v>
                </c:pt>
                <c:pt idx="4">
                  <c:v>15</c:v>
                </c:pt>
                <c:pt idx="5">
                  <c:v>12</c:v>
                </c:pt>
                <c:pt idx="6">
                  <c:v>15</c:v>
                </c:pt>
                <c:pt idx="7">
                  <c:v>16</c:v>
                </c:pt>
                <c:pt idx="8">
                  <c:v>13</c:v>
                </c:pt>
                <c:pt idx="9">
                  <c:v>13</c:v>
                </c:pt>
              </c:numCache>
            </c:numRef>
          </c:val>
          <c:extLst>
            <c:ext xmlns:c16="http://schemas.microsoft.com/office/drawing/2014/chart" uri="{C3380CC4-5D6E-409C-BE32-E72D297353CC}">
              <c16:uniqueId val="{00000000-ADF8-44F6-A5D2-AB50564F4035}"/>
            </c:ext>
          </c:extLst>
        </c:ser>
        <c:dLbls>
          <c:showLegendKey val="0"/>
          <c:showVal val="0"/>
          <c:showCatName val="0"/>
          <c:showSerName val="0"/>
          <c:showPercent val="0"/>
          <c:showBubbleSize val="0"/>
        </c:dLbls>
        <c:gapWidth val="150"/>
        <c:shape val="box"/>
        <c:axId val="1543675264"/>
        <c:axId val="1543661536"/>
        <c:axId val="0"/>
      </c:bar3DChart>
      <c:catAx>
        <c:axId val="15436752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43661536"/>
        <c:crosses val="autoZero"/>
        <c:auto val="1"/>
        <c:lblAlgn val="ctr"/>
        <c:lblOffset val="100"/>
        <c:noMultiLvlLbl val="0"/>
      </c:catAx>
      <c:valAx>
        <c:axId val="1543661536"/>
        <c:scaling>
          <c:orientation val="minMax"/>
        </c:scaling>
        <c:delete val="0"/>
        <c:axPos val="b"/>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436752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PERFORMACE ANALYSIS.xlsx]ANALYSIS!PivotTable2</c:name>
    <c:fmtId val="19"/>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HIGH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3"/>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4"/>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5"/>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6"/>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7"/>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8"/>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9"/>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0"/>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1"/>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2"/>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4"/>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5"/>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6"/>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7"/>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8"/>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9"/>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0"/>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1"/>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2"/>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3"/>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5"/>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6"/>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7"/>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8"/>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9"/>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30"/>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31"/>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32"/>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33"/>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s>
    <c:plotArea>
      <c:layout/>
      <c:ofPieChart>
        <c:ofPieType val="bar"/>
        <c:varyColors val="1"/>
        <c:ser>
          <c:idx val="0"/>
          <c:order val="0"/>
          <c:tx>
            <c:strRef>
              <c:f>ANALYSIS!$B$46:$B$47</c:f>
              <c:strCache>
                <c:ptCount val="1"/>
                <c:pt idx="0">
                  <c:v>HIGH</c:v>
                </c:pt>
              </c:strCache>
            </c:strRef>
          </c:tx>
          <c:dPt>
            <c:idx val="0"/>
            <c:bubble3D val="0"/>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1-549E-4573-B949-283D917FB1EF}"/>
              </c:ext>
            </c:extLst>
          </c:dPt>
          <c:dPt>
            <c:idx val="1"/>
            <c:bubble3D val="0"/>
            <c:spPr>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3-549E-4573-B949-283D917FB1EF}"/>
              </c:ext>
            </c:extLst>
          </c:dPt>
          <c:dPt>
            <c:idx val="2"/>
            <c:bubble3D val="0"/>
            <c:spPr>
              <a:gradFill rotWithShape="1">
                <a:gsLst>
                  <a:gs pos="0">
                    <a:schemeClr val="accent3">
                      <a:satMod val="100000"/>
                      <a:lumMod val="100000"/>
                    </a:schemeClr>
                  </a:gs>
                  <a:gs pos="50000">
                    <a:schemeClr val="accent3">
                      <a:shade val="99000"/>
                      <a:satMod val="105000"/>
                      <a:lumMod val="100000"/>
                    </a:schemeClr>
                  </a:gs>
                  <a:gs pos="100000">
                    <a:schemeClr val="accent3">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5-549E-4573-B949-283D917FB1EF}"/>
              </c:ext>
            </c:extLst>
          </c:dPt>
          <c:dPt>
            <c:idx val="3"/>
            <c:bubble3D val="0"/>
            <c:spPr>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7-549E-4573-B949-283D917FB1EF}"/>
              </c:ext>
            </c:extLst>
          </c:dPt>
          <c:dPt>
            <c:idx val="4"/>
            <c:bubble3D val="0"/>
            <c:spPr>
              <a:gradFill rotWithShape="1">
                <a:gsLst>
                  <a:gs pos="0">
                    <a:schemeClr val="accent5">
                      <a:satMod val="100000"/>
                      <a:lumMod val="100000"/>
                    </a:schemeClr>
                  </a:gs>
                  <a:gs pos="50000">
                    <a:schemeClr val="accent5">
                      <a:shade val="99000"/>
                      <a:satMod val="105000"/>
                      <a:lumMod val="100000"/>
                    </a:schemeClr>
                  </a:gs>
                  <a:gs pos="100000">
                    <a:schemeClr val="accent5">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9-549E-4573-B949-283D917FB1EF}"/>
              </c:ext>
            </c:extLst>
          </c:dPt>
          <c:dPt>
            <c:idx val="5"/>
            <c:bubble3D val="0"/>
            <c:spPr>
              <a:gradFill rotWithShape="1">
                <a:gsLst>
                  <a:gs pos="0">
                    <a:schemeClr val="accent6">
                      <a:satMod val="100000"/>
                      <a:lumMod val="100000"/>
                    </a:schemeClr>
                  </a:gs>
                  <a:gs pos="50000">
                    <a:schemeClr val="accent6">
                      <a:shade val="99000"/>
                      <a:satMod val="105000"/>
                      <a:lumMod val="100000"/>
                    </a:schemeClr>
                  </a:gs>
                  <a:gs pos="100000">
                    <a:schemeClr val="accent6">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B-549E-4573-B949-283D917FB1EF}"/>
              </c:ext>
            </c:extLst>
          </c:dPt>
          <c:dPt>
            <c:idx val="6"/>
            <c:bubble3D val="0"/>
            <c:spPr>
              <a:gradFill rotWithShape="1">
                <a:gsLst>
                  <a:gs pos="0">
                    <a:schemeClr val="accent1">
                      <a:lumMod val="60000"/>
                      <a:satMod val="100000"/>
                      <a:lumMod val="100000"/>
                    </a:schemeClr>
                  </a:gs>
                  <a:gs pos="50000">
                    <a:schemeClr val="accent1">
                      <a:lumMod val="60000"/>
                      <a:shade val="99000"/>
                      <a:satMod val="105000"/>
                      <a:lumMod val="100000"/>
                    </a:schemeClr>
                  </a:gs>
                  <a:gs pos="100000">
                    <a:schemeClr val="accent1">
                      <a:lumMod val="6000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D-549E-4573-B949-283D917FB1EF}"/>
              </c:ext>
            </c:extLst>
          </c:dPt>
          <c:dPt>
            <c:idx val="7"/>
            <c:bubble3D val="0"/>
            <c:spPr>
              <a:gradFill rotWithShape="1">
                <a:gsLst>
                  <a:gs pos="0">
                    <a:schemeClr val="accent2">
                      <a:lumMod val="60000"/>
                      <a:satMod val="100000"/>
                      <a:lumMod val="100000"/>
                    </a:schemeClr>
                  </a:gs>
                  <a:gs pos="50000">
                    <a:schemeClr val="accent2">
                      <a:lumMod val="60000"/>
                      <a:shade val="99000"/>
                      <a:satMod val="105000"/>
                      <a:lumMod val="100000"/>
                    </a:schemeClr>
                  </a:gs>
                  <a:gs pos="100000">
                    <a:schemeClr val="accent2">
                      <a:lumMod val="6000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F-549E-4573-B949-283D917FB1EF}"/>
              </c:ext>
            </c:extLst>
          </c:dPt>
          <c:dPt>
            <c:idx val="8"/>
            <c:bubble3D val="0"/>
            <c:spPr>
              <a:gradFill rotWithShape="1">
                <a:gsLst>
                  <a:gs pos="0">
                    <a:schemeClr val="accent3">
                      <a:lumMod val="60000"/>
                      <a:satMod val="100000"/>
                      <a:lumMod val="100000"/>
                    </a:schemeClr>
                  </a:gs>
                  <a:gs pos="50000">
                    <a:schemeClr val="accent3">
                      <a:lumMod val="60000"/>
                      <a:shade val="99000"/>
                      <a:satMod val="105000"/>
                      <a:lumMod val="100000"/>
                    </a:schemeClr>
                  </a:gs>
                  <a:gs pos="100000">
                    <a:schemeClr val="accent3">
                      <a:lumMod val="6000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11-549E-4573-B949-283D917FB1EF}"/>
              </c:ext>
            </c:extLst>
          </c:dPt>
          <c:dPt>
            <c:idx val="9"/>
            <c:bubble3D val="0"/>
            <c:spPr>
              <a:gradFill rotWithShape="1">
                <a:gsLst>
                  <a:gs pos="0">
                    <a:schemeClr val="accent4">
                      <a:lumMod val="60000"/>
                      <a:satMod val="100000"/>
                      <a:lumMod val="100000"/>
                    </a:schemeClr>
                  </a:gs>
                  <a:gs pos="50000">
                    <a:schemeClr val="accent4">
                      <a:lumMod val="60000"/>
                      <a:shade val="99000"/>
                      <a:satMod val="105000"/>
                      <a:lumMod val="100000"/>
                    </a:schemeClr>
                  </a:gs>
                  <a:gs pos="100000">
                    <a:schemeClr val="accent4">
                      <a:lumMod val="6000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13-549E-4573-B949-283D917FB1EF}"/>
              </c:ext>
            </c:extLst>
          </c:dPt>
          <c:dPt>
            <c:idx val="10"/>
            <c:bubble3D val="0"/>
            <c:spPr>
              <a:gradFill rotWithShape="1">
                <a:gsLst>
                  <a:gs pos="0">
                    <a:schemeClr val="accent5">
                      <a:lumMod val="60000"/>
                      <a:satMod val="100000"/>
                      <a:lumMod val="100000"/>
                    </a:schemeClr>
                  </a:gs>
                  <a:gs pos="50000">
                    <a:schemeClr val="accent5">
                      <a:lumMod val="60000"/>
                      <a:shade val="99000"/>
                      <a:satMod val="105000"/>
                      <a:lumMod val="100000"/>
                    </a:schemeClr>
                  </a:gs>
                  <a:gs pos="100000">
                    <a:schemeClr val="accent5">
                      <a:lumMod val="6000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15-549E-4573-B949-283D917FB1EF}"/>
              </c:ext>
            </c:extLst>
          </c:dPt>
          <c:cat>
            <c:strRef>
              <c:f>ANALYSIS!$A$48:$A$58</c:f>
              <c:strCache>
                <c:ptCount val="10"/>
                <c:pt idx="0">
                  <c:v>BPC</c:v>
                </c:pt>
                <c:pt idx="1">
                  <c:v>CCDR</c:v>
                </c:pt>
                <c:pt idx="2">
                  <c:v>EW</c:v>
                </c:pt>
                <c:pt idx="3">
                  <c:v>MSC</c:v>
                </c:pt>
                <c:pt idx="4">
                  <c:v>NEL</c:v>
                </c:pt>
                <c:pt idx="5">
                  <c:v>PL</c:v>
                </c:pt>
                <c:pt idx="6">
                  <c:v>PYZ</c:v>
                </c:pt>
                <c:pt idx="7">
                  <c:v>SVG</c:v>
                </c:pt>
                <c:pt idx="8">
                  <c:v>TNS</c:v>
                </c:pt>
                <c:pt idx="9">
                  <c:v>WBL</c:v>
                </c:pt>
              </c:strCache>
            </c:strRef>
          </c:cat>
          <c:val>
            <c:numRef>
              <c:f>ANALYSIS!$B$48:$B$58</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16-549E-4573-B949-283D917FB1EF}"/>
            </c:ext>
          </c:extLst>
        </c:ser>
        <c:dLbls>
          <c:showLegendKey val="0"/>
          <c:showVal val="0"/>
          <c:showCatName val="0"/>
          <c:showSerName val="0"/>
          <c:showPercent val="0"/>
          <c:showBubbleSize val="0"/>
          <c:showLeaderLines val="1"/>
        </c:dLbls>
        <c:gapWidth val="100"/>
        <c:secondPieSize val="75"/>
        <c:serLines>
          <c:spPr>
            <a:ln w="9525" cap="flat" cmpd="sng" algn="ctr">
              <a:solidFill>
                <a:schemeClr val="lt1">
                  <a:lumMod val="95000"/>
                  <a:alpha val="54000"/>
                </a:schemeClr>
              </a:solidFill>
              <a:round/>
            </a:ln>
            <a:effectLst/>
          </c:spPr>
        </c:serLines>
      </c:of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PERFORMACE ANALYSIS.xlsx]ANALYSIS!PivotTable4</c:name>
    <c:fmtId val="18"/>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MEDIUM</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3"/>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4"/>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5"/>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6"/>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7"/>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8"/>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9"/>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0"/>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1"/>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2"/>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4"/>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5"/>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6"/>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7"/>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8"/>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19"/>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0"/>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1"/>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2"/>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3"/>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5"/>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6"/>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7"/>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8"/>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29"/>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30"/>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31"/>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32"/>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
        <c:idx val="33"/>
        <c:spPr>
          <a:solidFill>
            <a:schemeClr val="accent1"/>
          </a:solidFill>
          <a:ln w="19050">
            <a:solidFill>
              <a:schemeClr val="lt1"/>
            </a:solidFill>
          </a:ln>
          <a:effectLst/>
          <a:scene3d>
            <a:camera prst="orthographicFront">
              <a:rot lat="0" lon="0" rev="0"/>
            </a:camera>
            <a:lightRig rig="flat" dir="tl">
              <a:rot lat="0" lon="0" rev="4200000"/>
            </a:lightRig>
          </a:scene3d>
          <a:sp3d prstMaterial="flat">
            <a:bevelT w="50800" h="63500" prst="riblet"/>
          </a:sp3d>
        </c:spPr>
      </c:pivotFmt>
    </c:pivotFmts>
    <c:plotArea>
      <c:layout/>
      <c:pieChart>
        <c:varyColors val="1"/>
        <c:ser>
          <c:idx val="0"/>
          <c:order val="0"/>
          <c:tx>
            <c:strRef>
              <c:f>ANALYSIS!$B$65:$B$66</c:f>
              <c:strCache>
                <c:ptCount val="1"/>
                <c:pt idx="0">
                  <c:v>MED</c:v>
                </c:pt>
              </c:strCache>
            </c:strRef>
          </c:tx>
          <c:dPt>
            <c:idx val="0"/>
            <c:bubble3D val="0"/>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1-BA72-4157-9516-24D1BF9482EF}"/>
              </c:ext>
            </c:extLst>
          </c:dPt>
          <c:dPt>
            <c:idx val="1"/>
            <c:bubble3D val="0"/>
            <c:spPr>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3-BA72-4157-9516-24D1BF9482EF}"/>
              </c:ext>
            </c:extLst>
          </c:dPt>
          <c:dPt>
            <c:idx val="2"/>
            <c:bubble3D val="0"/>
            <c:spPr>
              <a:gradFill rotWithShape="1">
                <a:gsLst>
                  <a:gs pos="0">
                    <a:schemeClr val="accent3">
                      <a:satMod val="100000"/>
                      <a:lumMod val="100000"/>
                    </a:schemeClr>
                  </a:gs>
                  <a:gs pos="50000">
                    <a:schemeClr val="accent3">
                      <a:shade val="99000"/>
                      <a:satMod val="105000"/>
                      <a:lumMod val="100000"/>
                    </a:schemeClr>
                  </a:gs>
                  <a:gs pos="100000">
                    <a:schemeClr val="accent3">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5-BA72-4157-9516-24D1BF9482EF}"/>
              </c:ext>
            </c:extLst>
          </c:dPt>
          <c:dPt>
            <c:idx val="3"/>
            <c:bubble3D val="0"/>
            <c:spPr>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7-BA72-4157-9516-24D1BF9482EF}"/>
              </c:ext>
            </c:extLst>
          </c:dPt>
          <c:dPt>
            <c:idx val="4"/>
            <c:bubble3D val="0"/>
            <c:spPr>
              <a:gradFill rotWithShape="1">
                <a:gsLst>
                  <a:gs pos="0">
                    <a:schemeClr val="accent5">
                      <a:satMod val="100000"/>
                      <a:lumMod val="100000"/>
                    </a:schemeClr>
                  </a:gs>
                  <a:gs pos="50000">
                    <a:schemeClr val="accent5">
                      <a:shade val="99000"/>
                      <a:satMod val="105000"/>
                      <a:lumMod val="100000"/>
                    </a:schemeClr>
                  </a:gs>
                  <a:gs pos="100000">
                    <a:schemeClr val="accent5">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9-BA72-4157-9516-24D1BF9482EF}"/>
              </c:ext>
            </c:extLst>
          </c:dPt>
          <c:dPt>
            <c:idx val="5"/>
            <c:bubble3D val="0"/>
            <c:spPr>
              <a:gradFill rotWithShape="1">
                <a:gsLst>
                  <a:gs pos="0">
                    <a:schemeClr val="accent6">
                      <a:satMod val="100000"/>
                      <a:lumMod val="100000"/>
                    </a:schemeClr>
                  </a:gs>
                  <a:gs pos="50000">
                    <a:schemeClr val="accent6">
                      <a:shade val="99000"/>
                      <a:satMod val="105000"/>
                      <a:lumMod val="100000"/>
                    </a:schemeClr>
                  </a:gs>
                  <a:gs pos="100000">
                    <a:schemeClr val="accent6">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B-BA72-4157-9516-24D1BF9482EF}"/>
              </c:ext>
            </c:extLst>
          </c:dPt>
          <c:dPt>
            <c:idx val="6"/>
            <c:bubble3D val="0"/>
            <c:spPr>
              <a:gradFill rotWithShape="1">
                <a:gsLst>
                  <a:gs pos="0">
                    <a:schemeClr val="accent1">
                      <a:lumMod val="60000"/>
                      <a:satMod val="100000"/>
                      <a:lumMod val="100000"/>
                    </a:schemeClr>
                  </a:gs>
                  <a:gs pos="50000">
                    <a:schemeClr val="accent1">
                      <a:lumMod val="60000"/>
                      <a:shade val="99000"/>
                      <a:satMod val="105000"/>
                      <a:lumMod val="100000"/>
                    </a:schemeClr>
                  </a:gs>
                  <a:gs pos="100000">
                    <a:schemeClr val="accent1">
                      <a:lumMod val="6000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D-BA72-4157-9516-24D1BF9482EF}"/>
              </c:ext>
            </c:extLst>
          </c:dPt>
          <c:dPt>
            <c:idx val="7"/>
            <c:bubble3D val="0"/>
            <c:spPr>
              <a:gradFill rotWithShape="1">
                <a:gsLst>
                  <a:gs pos="0">
                    <a:schemeClr val="accent2">
                      <a:lumMod val="60000"/>
                      <a:satMod val="100000"/>
                      <a:lumMod val="100000"/>
                    </a:schemeClr>
                  </a:gs>
                  <a:gs pos="50000">
                    <a:schemeClr val="accent2">
                      <a:lumMod val="60000"/>
                      <a:shade val="99000"/>
                      <a:satMod val="105000"/>
                      <a:lumMod val="100000"/>
                    </a:schemeClr>
                  </a:gs>
                  <a:gs pos="100000">
                    <a:schemeClr val="accent2">
                      <a:lumMod val="6000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0F-BA72-4157-9516-24D1BF9482EF}"/>
              </c:ext>
            </c:extLst>
          </c:dPt>
          <c:dPt>
            <c:idx val="8"/>
            <c:bubble3D val="0"/>
            <c:spPr>
              <a:gradFill rotWithShape="1">
                <a:gsLst>
                  <a:gs pos="0">
                    <a:schemeClr val="accent3">
                      <a:lumMod val="60000"/>
                      <a:satMod val="100000"/>
                      <a:lumMod val="100000"/>
                    </a:schemeClr>
                  </a:gs>
                  <a:gs pos="50000">
                    <a:schemeClr val="accent3">
                      <a:lumMod val="60000"/>
                      <a:shade val="99000"/>
                      <a:satMod val="105000"/>
                      <a:lumMod val="100000"/>
                    </a:schemeClr>
                  </a:gs>
                  <a:gs pos="100000">
                    <a:schemeClr val="accent3">
                      <a:lumMod val="6000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11-BA72-4157-9516-24D1BF9482EF}"/>
              </c:ext>
            </c:extLst>
          </c:dPt>
          <c:dPt>
            <c:idx val="9"/>
            <c:bubble3D val="0"/>
            <c:spPr>
              <a:gradFill rotWithShape="1">
                <a:gsLst>
                  <a:gs pos="0">
                    <a:schemeClr val="accent4">
                      <a:lumMod val="60000"/>
                      <a:satMod val="100000"/>
                      <a:lumMod val="100000"/>
                    </a:schemeClr>
                  </a:gs>
                  <a:gs pos="50000">
                    <a:schemeClr val="accent4">
                      <a:lumMod val="60000"/>
                      <a:shade val="99000"/>
                      <a:satMod val="105000"/>
                      <a:lumMod val="100000"/>
                    </a:schemeClr>
                  </a:gs>
                  <a:gs pos="100000">
                    <a:schemeClr val="accent4">
                      <a:lumMod val="6000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extLst>
              <c:ext xmlns:c16="http://schemas.microsoft.com/office/drawing/2014/chart" uri="{C3380CC4-5D6E-409C-BE32-E72D297353CC}">
                <c16:uniqueId val="{00000013-BA72-4157-9516-24D1BF9482EF}"/>
              </c:ext>
            </c:extLst>
          </c:dPt>
          <c:cat>
            <c:strRef>
              <c:f>ANALYSIS!$A$67:$A$77</c:f>
              <c:strCache>
                <c:ptCount val="10"/>
                <c:pt idx="0">
                  <c:v>BPC</c:v>
                </c:pt>
                <c:pt idx="1">
                  <c:v>CCDR</c:v>
                </c:pt>
                <c:pt idx="2">
                  <c:v>EW</c:v>
                </c:pt>
                <c:pt idx="3">
                  <c:v>MSC</c:v>
                </c:pt>
                <c:pt idx="4">
                  <c:v>NEL</c:v>
                </c:pt>
                <c:pt idx="5">
                  <c:v>PL</c:v>
                </c:pt>
                <c:pt idx="6">
                  <c:v>PYZ</c:v>
                </c:pt>
                <c:pt idx="7">
                  <c:v>SVG</c:v>
                </c:pt>
                <c:pt idx="8">
                  <c:v>TNS</c:v>
                </c:pt>
                <c:pt idx="9">
                  <c:v>WBL</c:v>
                </c:pt>
              </c:strCache>
            </c:strRef>
          </c:cat>
          <c:val>
            <c:numRef>
              <c:f>ANALYSIS!$B$67:$B$77</c:f>
              <c:numCache>
                <c:formatCode>General</c:formatCode>
                <c:ptCount val="10"/>
                <c:pt idx="0">
                  <c:v>85</c:v>
                </c:pt>
                <c:pt idx="1">
                  <c:v>65</c:v>
                </c:pt>
                <c:pt idx="2">
                  <c:v>78</c:v>
                </c:pt>
                <c:pt idx="3">
                  <c:v>92</c:v>
                </c:pt>
                <c:pt idx="4">
                  <c:v>77</c:v>
                </c:pt>
                <c:pt idx="5">
                  <c:v>69</c:v>
                </c:pt>
                <c:pt idx="6">
                  <c:v>75</c:v>
                </c:pt>
                <c:pt idx="7">
                  <c:v>82</c:v>
                </c:pt>
                <c:pt idx="8">
                  <c:v>71</c:v>
                </c:pt>
                <c:pt idx="9">
                  <c:v>84</c:v>
                </c:pt>
              </c:numCache>
            </c:numRef>
          </c:val>
          <c:extLst>
            <c:ext xmlns:c16="http://schemas.microsoft.com/office/drawing/2014/chart" uri="{C3380CC4-5D6E-409C-BE32-E72D297353CC}">
              <c16:uniqueId val="{00000014-BA72-4157-9516-24D1BF9482EF}"/>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 PERFORMACE ANALYSIS.xlsx]ANALYSIS!PivotTable6</c:name>
    <c:fmtId val="18"/>
  </c:pivotSource>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ANALYSIS!$B$84:$B$85</c:f>
              <c:strCache>
                <c:ptCount val="1"/>
                <c:pt idx="0">
                  <c:v>LOW</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c:spPr>
          <c:invertIfNegative val="0"/>
          <c:cat>
            <c:strRef>
              <c:f>ANALYSIS!$A$86:$A$96</c:f>
              <c:strCache>
                <c:ptCount val="10"/>
                <c:pt idx="0">
                  <c:v>BPC</c:v>
                </c:pt>
                <c:pt idx="1">
                  <c:v>CCDR</c:v>
                </c:pt>
                <c:pt idx="2">
                  <c:v>EW</c:v>
                </c:pt>
                <c:pt idx="3">
                  <c:v>MSC</c:v>
                </c:pt>
                <c:pt idx="4">
                  <c:v>NEL</c:v>
                </c:pt>
                <c:pt idx="5">
                  <c:v>PL</c:v>
                </c:pt>
                <c:pt idx="6">
                  <c:v>PYZ</c:v>
                </c:pt>
                <c:pt idx="7">
                  <c:v>SVG</c:v>
                </c:pt>
                <c:pt idx="8">
                  <c:v>TNS</c:v>
                </c:pt>
                <c:pt idx="9">
                  <c:v>WBL</c:v>
                </c:pt>
              </c:strCache>
            </c:strRef>
          </c:cat>
          <c:val>
            <c:numRef>
              <c:f>ANALYSIS!$B$86:$B$96</c:f>
              <c:numCache>
                <c:formatCode>General</c:formatCode>
                <c:ptCount val="10"/>
                <c:pt idx="0">
                  <c:v>34</c:v>
                </c:pt>
                <c:pt idx="1">
                  <c:v>47</c:v>
                </c:pt>
                <c:pt idx="2">
                  <c:v>41</c:v>
                </c:pt>
                <c:pt idx="3">
                  <c:v>39</c:v>
                </c:pt>
                <c:pt idx="4">
                  <c:v>41</c:v>
                </c:pt>
                <c:pt idx="5">
                  <c:v>33</c:v>
                </c:pt>
                <c:pt idx="6">
                  <c:v>41</c:v>
                </c:pt>
                <c:pt idx="7">
                  <c:v>43</c:v>
                </c:pt>
                <c:pt idx="8">
                  <c:v>45</c:v>
                </c:pt>
                <c:pt idx="9">
                  <c:v>34</c:v>
                </c:pt>
              </c:numCache>
            </c:numRef>
          </c:val>
          <c:extLst>
            <c:ext xmlns:c16="http://schemas.microsoft.com/office/drawing/2014/chart" uri="{C3380CC4-5D6E-409C-BE32-E72D297353CC}">
              <c16:uniqueId val="{00000000-6A9F-4C75-95F3-E8DB9589432C}"/>
            </c:ext>
          </c:extLst>
        </c:ser>
        <c:dLbls>
          <c:showLegendKey val="0"/>
          <c:showVal val="0"/>
          <c:showCatName val="0"/>
          <c:showSerName val="0"/>
          <c:showPercent val="0"/>
          <c:showBubbleSize val="0"/>
        </c:dLbls>
        <c:gapWidth val="100"/>
        <c:overlap val="-24"/>
        <c:axId val="1650296816"/>
        <c:axId val="1650302640"/>
      </c:barChart>
      <c:catAx>
        <c:axId val="165029681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50302640"/>
        <c:crosses val="autoZero"/>
        <c:auto val="1"/>
        <c:lblAlgn val="ctr"/>
        <c:lblOffset val="100"/>
        <c:noMultiLvlLbl val="0"/>
      </c:catAx>
      <c:valAx>
        <c:axId val="165030264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502968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3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01-09-2024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35836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473559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3033911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2001395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863849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47958803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2109456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4756363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8168827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4111527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92692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53122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0153720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074455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4692776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3146154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9556695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110986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5608890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2497716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5324945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93350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29600291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2304673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6849496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3515267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987601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393489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73568109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72799223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5810723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30540541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34144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879274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extLst>
      <p:ext uri="{BB962C8B-B14F-4D97-AF65-F5344CB8AC3E}">
        <p14:creationId xmlns:p14="http://schemas.microsoft.com/office/powerpoint/2010/main" val="207737684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D8BD707-D9CF-40AE-B4C6-C98DA3205C09}" type="datetimeFigureOut">
              <a:rPr lang="en-US" smtClean="0"/>
              <a:t>9/1/2024</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484109820"/>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07928180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1060"/>
            <a:ext cx="2112264" cy="228600"/>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550946089"/>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20191572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6367209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3867344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10118835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t>9/1/2024</a:t>
            </a:fld>
            <a:endParaRPr lang="en-US"/>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pPr marL="38100">
              <a:lnSpc>
                <a:spcPct val="100000"/>
              </a:lnSpc>
              <a:spcBef>
                <a:spcPts val="55"/>
              </a:spcBef>
            </a:pPr>
            <a:fld id="{81D60167-4931-47E6-BA6A-407CBD079E47}" type="slidenum">
              <a:rPr lang="en-IN" spc="10" smtClean="0"/>
              <a:t>‹#›</a:t>
            </a:fld>
            <a:endParaRPr lang="en-IN" spc="10"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084744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pPr marL="38100">
              <a:lnSpc>
                <a:spcPct val="100000"/>
              </a:lnSpc>
              <a:spcBef>
                <a:spcPts val="55"/>
              </a:spcBef>
            </a:pPr>
            <a:fld id="{81D60167-4931-47E6-BA6A-407CBD079E47}" type="slidenum">
              <a:rPr lang="en-IN" spc="10" smtClean="0"/>
              <a:t>‹#›</a:t>
            </a:fld>
            <a:endParaRPr lang="en-IN" spc="10"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0858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813779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0523347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5134839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805302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434951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7031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298421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7168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58203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34358719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8705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929114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597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312076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7724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3142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extLst>
      <p:ext uri="{BB962C8B-B14F-4D97-AF65-F5344CB8AC3E}">
        <p14:creationId xmlns:p14="http://schemas.microsoft.com/office/powerpoint/2010/main" val="154694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34216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58124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83663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511122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252999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667368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815965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5972112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414316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2228294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38100">
              <a:lnSpc>
                <a:spcPct val="100000"/>
              </a:lnSpc>
              <a:spcBef>
                <a:spcPts val="55"/>
              </a:spcBef>
            </a:pPr>
            <a:fld id="{81D60167-4931-47E6-BA6A-407CBD079E47}" type="slidenum">
              <a:rPr lang="en-IN" spc="10" smtClean="0"/>
              <a:t>‹#›</a:t>
            </a:fld>
            <a:endParaRPr lang="en-IN" spc="10"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579439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907134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38100">
              <a:lnSpc>
                <a:spcPct val="100000"/>
              </a:lnSpc>
              <a:spcBef>
                <a:spcPts val="55"/>
              </a:spcBef>
            </a:pPr>
            <a:fld id="{81D60167-4931-47E6-BA6A-407CBD079E47}" type="slidenum">
              <a:rPr lang="en-IN" spc="10" smtClean="0"/>
              <a:t>‹#›</a:t>
            </a:fld>
            <a:endParaRPr lang="en-IN" spc="10"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51515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900349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6977239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240727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pPr marL="38100">
              <a:lnSpc>
                <a:spcPct val="100000"/>
              </a:lnSpc>
              <a:spcBef>
                <a:spcPts val="55"/>
              </a:spcBef>
            </a:pPr>
            <a:fld id="{81D60167-4931-47E6-BA6A-407CBD079E47}" type="slidenum">
              <a:rPr lang="en-IN" spc="10" smtClean="0"/>
              <a:t>‹#›</a:t>
            </a:fld>
            <a:endParaRPr lang="en-IN" spc="10"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805223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5649195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6050684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6437704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531233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108056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4550645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0737701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9841626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7330345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4278143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759994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630240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8579775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835026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520680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5931155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9106611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2460822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1732586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7875782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6203685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0573661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9171732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4267630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953338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40474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5430331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4079476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205407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4428693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4118193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696192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6496965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4335144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26701739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26334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40955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6198224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3337076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4736717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8564216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4046593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7886960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646031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9513223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3584619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579753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11924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713361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973456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7641978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1496608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1929142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6168020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9013802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7692178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1309275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9/1/2024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539807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41447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9/1/2024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0422193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9/1/2024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5328815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1906095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450347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969985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8833025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29156489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1183507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9/1/2024</a:t>
            </a:fld>
            <a:endParaRPr lang="en-US"/>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03387477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9/1/2024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30399708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heme" Target="../theme/theme10.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image" Target="../media/image1.jpg"/><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11.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3.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4.jp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5.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6.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image" Target="../media/image11.jpe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theme" Target="../theme/theme9.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74825567"/>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38100">
              <a:lnSpc>
                <a:spcPct val="100000"/>
              </a:lnSpc>
              <a:spcBef>
                <a:spcPts val="55"/>
              </a:spcBef>
            </a:pPr>
            <a:fld id="{81D60167-4931-47E6-BA6A-407CBD079E47}" type="slidenum">
              <a:rPr lang="en-IN" spc="10" smtClean="0"/>
              <a:t>‹#›</a:t>
            </a:fld>
            <a:endParaRPr lang="en-IN" spc="10"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38575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38100">
              <a:lnSpc>
                <a:spcPct val="100000"/>
              </a:lnSpc>
              <a:spcBef>
                <a:spcPts val="55"/>
              </a:spcBef>
            </a:pPr>
            <a:fld id="{81D60167-4931-47E6-BA6A-407CBD079E47}" type="slidenum">
              <a:rPr lang="en-IN" spc="10" smtClean="0"/>
              <a:t>‹#›</a:t>
            </a:fld>
            <a:endParaRPr lang="en-IN" spc="10"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30636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22517090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101793532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89496696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6980152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marL="38100">
              <a:lnSpc>
                <a:spcPct val="100000"/>
              </a:lnSpc>
              <a:spcBef>
                <a:spcPts val="55"/>
              </a:spcBef>
            </a:pPr>
            <a:fld id="{81D60167-4931-47E6-BA6A-407CBD079E47}" type="slidenum">
              <a:rPr lang="en-IN" spc="10" smtClean="0"/>
              <a:t>‹#›</a:t>
            </a:fld>
            <a:endParaRPr lang="en-IN" spc="10"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4772150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400197088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D8BD707-D9CF-40AE-B4C6-C98DA3205C09}" type="datetimeFigureOut">
              <a:rPr lang="en-US" smtClean="0"/>
              <a:t>9/1/2024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marL="38100">
              <a:lnSpc>
                <a:spcPct val="100000"/>
              </a:lnSpc>
              <a:spcBef>
                <a:spcPts val="55"/>
              </a:spcBef>
            </a:pPr>
            <a:fld id="{81D60167-4931-47E6-BA6A-407CBD079E47}" type="slidenum">
              <a:rPr lang="en-IN" spc="10" smtClean="0"/>
              <a:t>‹#›</a:t>
            </a:fld>
            <a:endParaRPr lang="en-IN" spc="10" dirty="0"/>
          </a:p>
        </p:txBody>
      </p:sp>
    </p:spTree>
    <p:extLst>
      <p:ext uri="{BB962C8B-B14F-4D97-AF65-F5344CB8AC3E}">
        <p14:creationId xmlns:p14="http://schemas.microsoft.com/office/powerpoint/2010/main" val="705099762"/>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6.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6.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1828800" y="2274838"/>
            <a:ext cx="9982200" cy="2308324"/>
          </a:xfrm>
          <a:prstGeom prst="rect">
            <a:avLst/>
          </a:prstGeom>
          <a:noFill/>
        </p:spPr>
        <p:txBody>
          <a:bodyPr wrap="square" rtlCol="0">
            <a:spAutoFit/>
          </a:bodyPr>
          <a:lstStyle/>
          <a:p>
            <a:r>
              <a:rPr lang="en-US" sz="2400" b="1" dirty="0"/>
              <a:t>STUDENT NAME </a:t>
            </a:r>
            <a:r>
              <a:rPr lang="en-US" sz="2400" dirty="0"/>
              <a:t>:  KAVEYA.R</a:t>
            </a:r>
          </a:p>
          <a:p>
            <a:r>
              <a:rPr lang="en-US" sz="2400" b="1" dirty="0"/>
              <a:t>REGISTER NO      </a:t>
            </a:r>
            <a:r>
              <a:rPr lang="en-US" sz="2400" dirty="0"/>
              <a:t>:  312209203, FD05082DE3D557E9B664CA8A97634255</a:t>
            </a:r>
          </a:p>
          <a:p>
            <a:r>
              <a:rPr lang="en-US" sz="2400" b="1" dirty="0"/>
              <a:t>DEPARTMENT</a:t>
            </a:r>
            <a:r>
              <a:rPr lang="en-US" sz="2400" dirty="0"/>
              <a:t>      :  BCOM BANK MANAGEMENT</a:t>
            </a:r>
          </a:p>
          <a:p>
            <a:r>
              <a:rPr lang="en-US" sz="2400" b="1" dirty="0"/>
              <a:t>COLLEGE  </a:t>
            </a:r>
            <a:r>
              <a:rPr lang="en-US" sz="2400" dirty="0"/>
              <a:t>            :  ANNA ADARSH COLLEGE FOR WOMEN,</a:t>
            </a:r>
          </a:p>
          <a:p>
            <a:r>
              <a:rPr lang="en-US" sz="2400" dirty="0"/>
              <a:t>                                 ANNA NAGAR, CHENNAI.</a:t>
            </a:r>
          </a:p>
          <a:p>
            <a:r>
              <a:rPr lang="en-US" sz="2400" dirty="0"/>
              <a:t>           </a:t>
            </a:r>
            <a:endParaRPr lang="en-IN" sz="2400" dirty="0"/>
          </a:p>
        </p:txBody>
      </p:sp>
      <p:sp>
        <p:nvSpPr>
          <p:cNvPr id="8" name="TextBox 7">
            <a:extLst>
              <a:ext uri="{FF2B5EF4-FFF2-40B4-BE49-F238E27FC236}">
                <a16:creationId xmlns:a16="http://schemas.microsoft.com/office/drawing/2014/main" id="{AA9E100D-AEAE-4356-BE98-4BFC9E91A704}"/>
              </a:ext>
            </a:extLst>
          </p:cNvPr>
          <p:cNvSpPr txBox="1"/>
          <p:nvPr/>
        </p:nvSpPr>
        <p:spPr>
          <a:xfrm>
            <a:off x="480060" y="708251"/>
            <a:ext cx="11178540" cy="584775"/>
          </a:xfrm>
          <a:prstGeom prst="rect">
            <a:avLst/>
          </a:prstGeom>
          <a:noFill/>
        </p:spPr>
        <p:txBody>
          <a:bodyPr wrap="square" rtlCol="0">
            <a:spAutoFit/>
          </a:bodyPr>
          <a:lstStyle/>
          <a:p>
            <a:pPr algn="ctr"/>
            <a:r>
              <a:rPr lang="en-US" sz="3200" dirty="0">
                <a:latin typeface="Arial Black" panose="020B0A04020102020204" pitchFamily="34" charset="0"/>
              </a:rPr>
              <a:t>EMPLOYEE DATA ANALYSIS USING EXCEL</a:t>
            </a:r>
            <a:endParaRPr lang="en-IN" sz="3200" dirty="0">
              <a:latin typeface="Arial Black" panose="020B0A04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2" name="TextBox 1">
            <a:extLst>
              <a:ext uri="{FF2B5EF4-FFF2-40B4-BE49-F238E27FC236}">
                <a16:creationId xmlns:a16="http://schemas.microsoft.com/office/drawing/2014/main" id="{B576EC53-3E1B-49DE-8847-16397B7D048B}"/>
              </a:ext>
            </a:extLst>
          </p:cNvPr>
          <p:cNvSpPr txBox="1"/>
          <p:nvPr/>
        </p:nvSpPr>
        <p:spPr>
          <a:xfrm>
            <a:off x="1524000" y="1108074"/>
            <a:ext cx="9677400" cy="5582490"/>
          </a:xfrm>
          <a:prstGeom prst="rect">
            <a:avLst/>
          </a:prstGeom>
          <a:noFill/>
        </p:spPr>
        <p:txBody>
          <a:bodyPr wrap="square" rtlCol="0">
            <a:spAutoFit/>
          </a:bodyPr>
          <a:lstStyle/>
          <a:p>
            <a:r>
              <a:rPr lang="en-US" dirty="0"/>
              <a:t>1) </a:t>
            </a:r>
            <a:r>
              <a:rPr lang="en-US" b="1" dirty="0">
                <a:latin typeface="Times New Roman" panose="02020603050405020304" pitchFamily="18" charset="0"/>
                <a:cs typeface="Times New Roman" panose="02020603050405020304" pitchFamily="18" charset="0"/>
              </a:rPr>
              <a:t>DATA PREPARATION</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               -&gt; Cleaned the dataset by identifying and removing missing values using filtering and conditional formatting.   </a:t>
            </a:r>
          </a:p>
          <a:p>
            <a:pPr>
              <a:lnSpc>
                <a:spcPct val="150000"/>
              </a:lnSpc>
            </a:pPr>
            <a:r>
              <a:rPr lang="en-US" dirty="0">
                <a:latin typeface="Times New Roman" panose="02020603050405020304" pitchFamily="18" charset="0"/>
                <a:cs typeface="Times New Roman" panose="02020603050405020304" pitchFamily="18" charset="0"/>
              </a:rPr>
              <a:t>               -&gt; Standardized the data, ensuring consistency in format and accuracy in entries.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PERFORMANCE CATEGORIZATION</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               -&gt; Applied a custom formula </a:t>
            </a:r>
          </a:p>
          <a:p>
            <a:pPr>
              <a:lnSpc>
                <a:spcPct val="150000"/>
              </a:lnSpc>
            </a:pPr>
            <a:r>
              <a:rPr lang="en-US" dirty="0">
                <a:latin typeface="Times New Roman" panose="02020603050405020304" pitchFamily="18" charset="0"/>
                <a:cs typeface="Times New Roman" panose="02020603050405020304" pitchFamily="18" charset="0"/>
              </a:rPr>
              <a:t>                             IFS(Z8&gt;=5,"VERY HIGH",Z8&gt;=4,"HIGH",Z8&gt;=3,"MED",TRUE,"LOW") to categorize employees based on their performance scores. </a:t>
            </a:r>
          </a:p>
          <a:p>
            <a:pPr>
              <a:lnSpc>
                <a:spcPct val="150000"/>
              </a:lnSpc>
            </a:pPr>
            <a:r>
              <a:rPr lang="en-US" dirty="0">
                <a:latin typeface="Times New Roman" panose="02020603050405020304" pitchFamily="18" charset="0"/>
                <a:cs typeface="Times New Roman" panose="02020603050405020304" pitchFamily="18" charset="0"/>
              </a:rPr>
              <a:t>               -&gt; This automated process ensured accurate and consistent classification across all employees.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DYNAMIC FILTERING</a:t>
            </a:r>
            <a:r>
              <a:rPr lang="en-US" dirty="0">
                <a:latin typeface="Times New Roman" panose="02020603050405020304" pitchFamily="18" charset="0"/>
                <a:cs typeface="Times New Roman" panose="02020603050405020304" pitchFamily="18" charset="0"/>
              </a:rPr>
              <a:t>:   </a:t>
            </a:r>
          </a:p>
          <a:p>
            <a:pPr>
              <a:lnSpc>
                <a:spcPct val="150000"/>
              </a:lnSpc>
            </a:pPr>
            <a:r>
              <a:rPr lang="en-US" dirty="0">
                <a:latin typeface="Times New Roman" panose="02020603050405020304" pitchFamily="18" charset="0"/>
                <a:cs typeface="Times New Roman" panose="02020603050405020304" pitchFamily="18" charset="0"/>
              </a:rPr>
              <a:t>              -&gt; Incorporated slicers to allow dynamic filtering and real-time interaction with the data.  </a:t>
            </a:r>
          </a:p>
          <a:p>
            <a:pPr>
              <a:lnSpc>
                <a:spcPct val="150000"/>
              </a:lnSpc>
            </a:pPr>
            <a:r>
              <a:rPr lang="en-US" dirty="0">
                <a:latin typeface="Times New Roman" panose="02020603050405020304" pitchFamily="18" charset="0"/>
                <a:cs typeface="Times New Roman" panose="02020603050405020304" pitchFamily="18" charset="0"/>
              </a:rPr>
              <a:t>              -&gt; This made it easy to explore different aspects of the performance data and adjust views based on specific criteria.</a:t>
            </a:r>
            <a:endParaRPr lang="en-I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6EC53-3E1B-49DE-8847-16397B7D048B}"/>
              </a:ext>
            </a:extLst>
          </p:cNvPr>
          <p:cNvSpPr txBox="1"/>
          <p:nvPr/>
        </p:nvSpPr>
        <p:spPr>
          <a:xfrm>
            <a:off x="1447800" y="533400"/>
            <a:ext cx="9677400" cy="549381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4) DATA SEGMENTATION</a:t>
            </a:r>
            <a:r>
              <a:rPr lang="en-US" dirty="0">
                <a:latin typeface="Times New Roman" panose="02020603050405020304" pitchFamily="18" charset="0"/>
                <a:cs typeface="Times New Roman" panose="02020603050405020304" pitchFamily="18" charset="0"/>
              </a:rPr>
              <a:t>:  </a:t>
            </a:r>
          </a:p>
          <a:p>
            <a:pPr>
              <a:lnSpc>
                <a:spcPct val="150000"/>
              </a:lnSpc>
            </a:pPr>
            <a:r>
              <a:rPr lang="en-US" dirty="0">
                <a:latin typeface="Times New Roman" panose="02020603050405020304" pitchFamily="18" charset="0"/>
                <a:cs typeface="Times New Roman" panose="02020603050405020304" pitchFamily="18" charset="0"/>
              </a:rPr>
              <a:t>               -&gt; Used pivot tables to segment the data into different performance categories.   </a:t>
            </a:r>
          </a:p>
          <a:p>
            <a:pPr>
              <a:lnSpc>
                <a:spcPct val="150000"/>
              </a:lnSpc>
            </a:pPr>
            <a:r>
              <a:rPr lang="en-US" dirty="0">
                <a:latin typeface="Times New Roman" panose="02020603050405020304" pitchFamily="18" charset="0"/>
                <a:cs typeface="Times New Roman" panose="02020603050405020304" pitchFamily="18" charset="0"/>
              </a:rPr>
              <a:t>               - &gt; Enabled a detailed breakdown of performance by various dimensions such as business unit, gender, and other demographics.   </a:t>
            </a:r>
          </a:p>
          <a:p>
            <a:pPr>
              <a:lnSpc>
                <a:spcPct val="150000"/>
              </a:lnSpc>
            </a:pPr>
            <a:r>
              <a:rPr lang="en-US" dirty="0">
                <a:latin typeface="Times New Roman" panose="02020603050405020304" pitchFamily="18" charset="0"/>
                <a:cs typeface="Times New Roman" panose="02020603050405020304" pitchFamily="18" charset="0"/>
              </a:rPr>
              <a:t>               -&gt; Created separate analyses for each performance category (very high, high, medium, low) with graphs and charts, and used slicers to refine these analyses based on employee type (contract, full-time, part-time).</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5) </a:t>
            </a:r>
            <a:r>
              <a:rPr lang="en-US" b="1" dirty="0">
                <a:latin typeface="Times New Roman" panose="02020603050405020304" pitchFamily="18" charset="0"/>
                <a:cs typeface="Times New Roman" panose="02020603050405020304" pitchFamily="18" charset="0"/>
              </a:rPr>
              <a:t>VISUALIZATION</a:t>
            </a:r>
            <a:r>
              <a:rPr lang="en-US" dirty="0">
                <a:latin typeface="Times New Roman" panose="02020603050405020304" pitchFamily="18" charset="0"/>
                <a:cs typeface="Times New Roman" panose="02020603050405020304" pitchFamily="18" charset="0"/>
              </a:rPr>
              <a:t>: </a:t>
            </a:r>
          </a:p>
          <a:p>
            <a:pPr>
              <a:lnSpc>
                <a:spcPct val="150000"/>
              </a:lnSpc>
            </a:pPr>
            <a:r>
              <a:rPr lang="en-US" dirty="0">
                <a:latin typeface="Times New Roman" panose="02020603050405020304" pitchFamily="18" charset="0"/>
                <a:cs typeface="Times New Roman" panose="02020603050405020304" pitchFamily="18" charset="0"/>
              </a:rPr>
              <a:t>               -&gt; Developed graphs and charts to visualize key insights from the data.   </a:t>
            </a:r>
          </a:p>
          <a:p>
            <a:pPr>
              <a:lnSpc>
                <a:spcPct val="150000"/>
              </a:lnSpc>
            </a:pPr>
            <a:r>
              <a:rPr lang="en-US" dirty="0">
                <a:latin typeface="Times New Roman" panose="02020603050405020304" pitchFamily="18" charset="0"/>
                <a:cs typeface="Times New Roman" panose="02020603050405020304" pitchFamily="18" charset="0"/>
              </a:rPr>
              <a:t>               -&gt; These visual tools highlighted trends, patterns, and outliers, making the analysis more accessible and actionable.</a:t>
            </a:r>
          </a:p>
          <a:p>
            <a:endParaRPr lang="en-IN" dirty="0"/>
          </a:p>
        </p:txBody>
      </p:sp>
    </p:spTree>
    <p:extLst>
      <p:ext uri="{BB962C8B-B14F-4D97-AF65-F5344CB8AC3E}">
        <p14:creationId xmlns:p14="http://schemas.microsoft.com/office/powerpoint/2010/main" val="2954639065"/>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685800" y="533400"/>
            <a:ext cx="2749868" cy="752129"/>
          </a:xfrm>
          <a:prstGeom prst="rect">
            <a:avLst/>
          </a:prstGeom>
        </p:spPr>
        <p:txBody>
          <a:bodyPr vert="horz" wrap="square" lIns="0" tIns="13335" rIns="0" bIns="0" rtlCol="0">
            <a:spAutoFit/>
          </a:bodyPr>
          <a:lstStyle/>
          <a:p>
            <a:pPr marL="12700">
              <a:lnSpc>
                <a:spcPct val="100000"/>
              </a:lnSpc>
              <a:spcBef>
                <a:spcPts val="105"/>
              </a:spcBef>
            </a:pPr>
            <a:r>
              <a:rPr b="1" spc="15" dirty="0">
                <a:solidFill>
                  <a:schemeClr val="tx1"/>
                </a:solidFill>
                <a:latin typeface="Trebuchet MS"/>
              </a:rPr>
              <a:t>RESULTS</a:t>
            </a:r>
          </a:p>
        </p:txBody>
      </p:sp>
      <p:sp>
        <p:nvSpPr>
          <p:cNvPr id="10" name="TextBox 9">
            <a:extLst>
              <a:ext uri="{FF2B5EF4-FFF2-40B4-BE49-F238E27FC236}">
                <a16:creationId xmlns:a16="http://schemas.microsoft.com/office/drawing/2014/main" id="{5ECB5B96-AAE8-402F-9185-CBBAEA782B81}"/>
              </a:ext>
            </a:extLst>
          </p:cNvPr>
          <p:cNvSpPr txBox="1"/>
          <p:nvPr/>
        </p:nvSpPr>
        <p:spPr>
          <a:xfrm>
            <a:off x="2209800" y="1524000"/>
            <a:ext cx="8391525" cy="584775"/>
          </a:xfrm>
          <a:prstGeom prst="rect">
            <a:avLst/>
          </a:prstGeom>
          <a:noFill/>
        </p:spPr>
        <p:txBody>
          <a:bodyPr wrap="square" rtlCol="0">
            <a:spAutoFit/>
          </a:bodyPr>
          <a:lstStyle/>
          <a:p>
            <a:r>
              <a:rPr lang="en-IN" sz="3200" b="1" dirty="0">
                <a:solidFill>
                  <a:srgbClr val="002060"/>
                </a:solidFill>
              </a:rPr>
              <a:t>EMPLOYEE PERFORMANCE ANALYSIS</a:t>
            </a:r>
          </a:p>
        </p:txBody>
      </p:sp>
      <p:sp>
        <p:nvSpPr>
          <p:cNvPr id="11" name="TextBox 10">
            <a:extLst>
              <a:ext uri="{FF2B5EF4-FFF2-40B4-BE49-F238E27FC236}">
                <a16:creationId xmlns:a16="http://schemas.microsoft.com/office/drawing/2014/main" id="{4FD987AC-9571-4A06-8963-E2B746F38811}"/>
              </a:ext>
            </a:extLst>
          </p:cNvPr>
          <p:cNvSpPr txBox="1"/>
          <p:nvPr/>
        </p:nvSpPr>
        <p:spPr>
          <a:xfrm>
            <a:off x="3962400" y="2209800"/>
            <a:ext cx="3962400" cy="461665"/>
          </a:xfrm>
          <a:prstGeom prst="rect">
            <a:avLst/>
          </a:prstGeom>
          <a:noFill/>
        </p:spPr>
        <p:txBody>
          <a:bodyPr wrap="square" rtlCol="0">
            <a:spAutoFit/>
          </a:bodyPr>
          <a:lstStyle/>
          <a:p>
            <a:r>
              <a:rPr lang="en-IN" sz="2400" b="1" dirty="0">
                <a:solidFill>
                  <a:srgbClr val="7030A0"/>
                </a:solidFill>
                <a:latin typeface="Arial Black" panose="020B0A04020102020204" pitchFamily="34" charset="0"/>
              </a:rPr>
              <a:t>COMBINED ANALYSIS</a:t>
            </a:r>
          </a:p>
        </p:txBody>
      </p:sp>
      <p:graphicFrame>
        <p:nvGraphicFramePr>
          <p:cNvPr id="12" name="Chart 11">
            <a:extLst>
              <a:ext uri="{FF2B5EF4-FFF2-40B4-BE49-F238E27FC236}">
                <a16:creationId xmlns:a16="http://schemas.microsoft.com/office/drawing/2014/main" id="{B04B2ACA-1487-FD81-41A4-50AC3C8B2F6C}"/>
              </a:ext>
            </a:extLst>
          </p:cNvPr>
          <p:cNvGraphicFramePr>
            <a:graphicFrameLocks/>
          </p:cNvGraphicFramePr>
          <p:nvPr>
            <p:extLst>
              <p:ext uri="{D42A27DB-BD31-4B8C-83A1-F6EECF244321}">
                <p14:modId xmlns:p14="http://schemas.microsoft.com/office/powerpoint/2010/main" val="3315752853"/>
              </p:ext>
            </p:extLst>
          </p:nvPr>
        </p:nvGraphicFramePr>
        <p:xfrm>
          <a:off x="2362200" y="2963289"/>
          <a:ext cx="7391400" cy="336131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FDA6C8-2E59-4779-9D27-36C5D84EF815}"/>
              </a:ext>
            </a:extLst>
          </p:cNvPr>
          <p:cNvSpPr txBox="1"/>
          <p:nvPr/>
        </p:nvSpPr>
        <p:spPr>
          <a:xfrm>
            <a:off x="762000" y="745863"/>
            <a:ext cx="4648200" cy="830997"/>
          </a:xfrm>
          <a:prstGeom prst="rect">
            <a:avLst/>
          </a:prstGeom>
          <a:noFill/>
        </p:spPr>
        <p:txBody>
          <a:bodyPr wrap="square">
            <a:spAutoFit/>
          </a:bodyPr>
          <a:lstStyle/>
          <a:p>
            <a:pPr algn="ctr"/>
            <a:r>
              <a:rPr lang="en-IN" sz="2400" b="0" i="0" u="none" strike="noStrike" dirty="0">
                <a:solidFill>
                  <a:srgbClr val="7030A0"/>
                </a:solidFill>
                <a:effectLst/>
                <a:latin typeface="Arial Black" panose="020B0A04020102020204" pitchFamily="34" charset="0"/>
              </a:rPr>
              <a:t>VERY HIGH PERFORMACE         </a:t>
            </a:r>
          </a:p>
          <a:p>
            <a:pPr algn="ctr"/>
            <a:r>
              <a:rPr lang="en-IN" sz="2400" b="0" i="0" u="none" strike="noStrike" dirty="0">
                <a:solidFill>
                  <a:srgbClr val="7030A0"/>
                </a:solidFill>
                <a:effectLst/>
                <a:latin typeface="Arial Black" panose="020B0A04020102020204" pitchFamily="34" charset="0"/>
              </a:rPr>
              <a:t>ANALYSIS</a:t>
            </a:r>
            <a:r>
              <a:rPr lang="en-IN" sz="2400" dirty="0"/>
              <a:t> </a:t>
            </a:r>
            <a:endParaRPr lang="en-IN" sz="2400" b="1" dirty="0">
              <a:solidFill>
                <a:srgbClr val="7030A0"/>
              </a:solidFill>
              <a:latin typeface="Arial Black" panose="020B0A04020102020204" pitchFamily="34" charset="0"/>
            </a:endParaRPr>
          </a:p>
        </p:txBody>
      </p:sp>
      <p:sp>
        <p:nvSpPr>
          <p:cNvPr id="5" name="TextBox 4">
            <a:extLst>
              <a:ext uri="{FF2B5EF4-FFF2-40B4-BE49-F238E27FC236}">
                <a16:creationId xmlns:a16="http://schemas.microsoft.com/office/drawing/2014/main" id="{D6DADCEE-6CDB-4024-8E85-D023876C5DA2}"/>
              </a:ext>
            </a:extLst>
          </p:cNvPr>
          <p:cNvSpPr txBox="1"/>
          <p:nvPr/>
        </p:nvSpPr>
        <p:spPr>
          <a:xfrm>
            <a:off x="6248399" y="745863"/>
            <a:ext cx="5638800" cy="830997"/>
          </a:xfrm>
          <a:prstGeom prst="rect">
            <a:avLst/>
          </a:prstGeom>
          <a:noFill/>
        </p:spPr>
        <p:txBody>
          <a:bodyPr wrap="square" rtlCol="0">
            <a:spAutoFit/>
          </a:bodyPr>
          <a:lstStyle/>
          <a:p>
            <a:pPr algn="ctr"/>
            <a:r>
              <a:rPr lang="en-IN" sz="2400" b="1" dirty="0">
                <a:solidFill>
                  <a:srgbClr val="7030A0"/>
                </a:solidFill>
                <a:latin typeface="Arial Black" panose="020B0A04020102020204" pitchFamily="34" charset="0"/>
              </a:rPr>
              <a:t>HIGH PERFORMACE </a:t>
            </a:r>
          </a:p>
          <a:p>
            <a:pPr algn="ctr"/>
            <a:r>
              <a:rPr lang="en-IN" sz="2400" b="1" dirty="0">
                <a:solidFill>
                  <a:srgbClr val="7030A0"/>
                </a:solidFill>
                <a:latin typeface="Arial Black" panose="020B0A04020102020204" pitchFamily="34" charset="0"/>
              </a:rPr>
              <a:t>ANALYSIS</a:t>
            </a:r>
          </a:p>
        </p:txBody>
      </p:sp>
      <p:graphicFrame>
        <p:nvGraphicFramePr>
          <p:cNvPr id="6" name="Chart 5">
            <a:extLst>
              <a:ext uri="{FF2B5EF4-FFF2-40B4-BE49-F238E27FC236}">
                <a16:creationId xmlns:a16="http://schemas.microsoft.com/office/drawing/2014/main" id="{8D62E1BF-3295-4FEE-939E-D1594DCF2298}"/>
              </a:ext>
            </a:extLst>
          </p:cNvPr>
          <p:cNvGraphicFramePr>
            <a:graphicFrameLocks/>
          </p:cNvGraphicFramePr>
          <p:nvPr>
            <p:extLst>
              <p:ext uri="{D42A27DB-BD31-4B8C-83A1-F6EECF244321}">
                <p14:modId xmlns:p14="http://schemas.microsoft.com/office/powerpoint/2010/main" val="2377506997"/>
              </p:ext>
            </p:extLst>
          </p:nvPr>
        </p:nvGraphicFramePr>
        <p:xfrm>
          <a:off x="533400" y="2133600"/>
          <a:ext cx="5410200" cy="33321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19C7E094-9DDB-446D-B419-EE320A493639}"/>
              </a:ext>
            </a:extLst>
          </p:cNvPr>
          <p:cNvGraphicFramePr>
            <a:graphicFrameLocks/>
          </p:cNvGraphicFramePr>
          <p:nvPr>
            <p:extLst>
              <p:ext uri="{D42A27DB-BD31-4B8C-83A1-F6EECF244321}">
                <p14:modId xmlns:p14="http://schemas.microsoft.com/office/powerpoint/2010/main" val="719009662"/>
              </p:ext>
            </p:extLst>
          </p:nvPr>
        </p:nvGraphicFramePr>
        <p:xfrm>
          <a:off x="6367462" y="2133600"/>
          <a:ext cx="5400675" cy="33321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78983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EC311B-B8C1-47C3-9991-C1B782A7FBB9}"/>
              </a:ext>
            </a:extLst>
          </p:cNvPr>
          <p:cNvSpPr txBox="1"/>
          <p:nvPr/>
        </p:nvSpPr>
        <p:spPr>
          <a:xfrm>
            <a:off x="838200" y="781641"/>
            <a:ext cx="4648200" cy="830997"/>
          </a:xfrm>
          <a:prstGeom prst="rect">
            <a:avLst/>
          </a:prstGeom>
          <a:noFill/>
        </p:spPr>
        <p:txBody>
          <a:bodyPr wrap="square">
            <a:spAutoFit/>
          </a:bodyPr>
          <a:lstStyle/>
          <a:p>
            <a:pPr algn="ctr"/>
            <a:r>
              <a:rPr lang="en-IN" sz="2400" b="0" i="0" u="none" strike="noStrike" dirty="0">
                <a:solidFill>
                  <a:srgbClr val="7030A0"/>
                </a:solidFill>
                <a:effectLst/>
                <a:latin typeface="Arial Black" panose="020B0A04020102020204" pitchFamily="34" charset="0"/>
              </a:rPr>
              <a:t>MEDIUM PERFORMACE ANALYSIS</a:t>
            </a:r>
            <a:endParaRPr lang="en-IN" sz="2400" b="1" dirty="0">
              <a:solidFill>
                <a:srgbClr val="7030A0"/>
              </a:solidFill>
              <a:latin typeface="Arial Black" panose="020B0A04020102020204" pitchFamily="34" charset="0"/>
            </a:endParaRPr>
          </a:p>
        </p:txBody>
      </p:sp>
      <p:sp>
        <p:nvSpPr>
          <p:cNvPr id="4" name="TextBox 3">
            <a:extLst>
              <a:ext uri="{FF2B5EF4-FFF2-40B4-BE49-F238E27FC236}">
                <a16:creationId xmlns:a16="http://schemas.microsoft.com/office/drawing/2014/main" id="{19FEAFCB-DEE9-4E8E-8D23-4947F8E4A658}"/>
              </a:ext>
            </a:extLst>
          </p:cNvPr>
          <p:cNvSpPr txBox="1"/>
          <p:nvPr/>
        </p:nvSpPr>
        <p:spPr>
          <a:xfrm>
            <a:off x="6599959" y="781641"/>
            <a:ext cx="4648200" cy="830997"/>
          </a:xfrm>
          <a:prstGeom prst="rect">
            <a:avLst/>
          </a:prstGeom>
          <a:noFill/>
        </p:spPr>
        <p:txBody>
          <a:bodyPr wrap="square">
            <a:spAutoFit/>
          </a:bodyPr>
          <a:lstStyle/>
          <a:p>
            <a:pPr algn="ctr"/>
            <a:r>
              <a:rPr lang="en-IN" sz="2400" b="0" i="0" u="none" strike="noStrike" dirty="0">
                <a:solidFill>
                  <a:srgbClr val="7030A0"/>
                </a:solidFill>
                <a:effectLst/>
                <a:latin typeface="Arial Black" panose="020B0A04020102020204" pitchFamily="34" charset="0"/>
              </a:rPr>
              <a:t>LOW PERFORMACE ANALYSIS</a:t>
            </a:r>
            <a:endParaRPr lang="en-IN" sz="2400" b="1" dirty="0">
              <a:solidFill>
                <a:srgbClr val="7030A0"/>
              </a:solidFill>
              <a:latin typeface="Arial Black" panose="020B0A04020102020204" pitchFamily="34" charset="0"/>
            </a:endParaRPr>
          </a:p>
        </p:txBody>
      </p:sp>
      <p:graphicFrame>
        <p:nvGraphicFramePr>
          <p:cNvPr id="5" name="Chart 4">
            <a:extLst>
              <a:ext uri="{FF2B5EF4-FFF2-40B4-BE49-F238E27FC236}">
                <a16:creationId xmlns:a16="http://schemas.microsoft.com/office/drawing/2014/main" id="{8E87D58F-4405-4BE7-94E8-323137935EE4}"/>
              </a:ext>
            </a:extLst>
          </p:cNvPr>
          <p:cNvGraphicFramePr>
            <a:graphicFrameLocks/>
          </p:cNvGraphicFramePr>
          <p:nvPr>
            <p:extLst>
              <p:ext uri="{D42A27DB-BD31-4B8C-83A1-F6EECF244321}">
                <p14:modId xmlns:p14="http://schemas.microsoft.com/office/powerpoint/2010/main" val="207445241"/>
              </p:ext>
            </p:extLst>
          </p:nvPr>
        </p:nvGraphicFramePr>
        <p:xfrm>
          <a:off x="685800" y="2209800"/>
          <a:ext cx="4953000" cy="3200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62873E69-175E-4D6F-A92E-3D30B9113EB3}"/>
              </a:ext>
            </a:extLst>
          </p:cNvPr>
          <p:cNvGraphicFramePr>
            <a:graphicFrameLocks/>
          </p:cNvGraphicFramePr>
          <p:nvPr>
            <p:extLst>
              <p:ext uri="{D42A27DB-BD31-4B8C-83A1-F6EECF244321}">
                <p14:modId xmlns:p14="http://schemas.microsoft.com/office/powerpoint/2010/main" val="2326651569"/>
              </p:ext>
            </p:extLst>
          </p:nvPr>
        </p:nvGraphicFramePr>
        <p:xfrm>
          <a:off x="6341918" y="2209800"/>
          <a:ext cx="5164282" cy="320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14937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a:xfrm>
            <a:off x="1451578" y="1143000"/>
            <a:ext cx="9603275" cy="1049235"/>
          </a:xfrm>
        </p:spPr>
        <p:txBody>
          <a:bodyPr/>
          <a:lstStyle/>
          <a:p>
            <a:r>
              <a:rPr lang="en-US"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5DEC25F-BB4F-458F-9191-433EC69083FD}"/>
              </a:ext>
            </a:extLst>
          </p:cNvPr>
          <p:cNvSpPr txBox="1"/>
          <p:nvPr/>
        </p:nvSpPr>
        <p:spPr>
          <a:xfrm>
            <a:off x="1643116" y="2430652"/>
            <a:ext cx="9220200" cy="255454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Employee Performance Analysis project successfully identified key performance disparities across business units, highlighting both high-performing employees and areas needing improvement. By leveraging Excel's advanced features, including dynamic filtering, pivot tables, and customized formulas, the analysis provided actionable insights. These findings will enable management to tailor interventions, optimize resource allocation, and support continuous employee development. Ultimately, this project empowers the organization to foster a more equitable and high-performing workforce, ensuring sustained growth and operational excellence.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6442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3505200" y="796314"/>
            <a:ext cx="4671695" cy="755335"/>
          </a:xfrm>
          <a:prstGeom prst="rect">
            <a:avLst/>
          </a:prstGeom>
        </p:spPr>
        <p:txBody>
          <a:bodyPr vert="horz" wrap="square" lIns="0" tIns="16510" rIns="0" bIns="0" rtlCol="0">
            <a:spAutoFit/>
          </a:bodyPr>
          <a:lstStyle/>
          <a:p>
            <a:pPr marL="12700" algn="ctr">
              <a:lnSpc>
                <a:spcPct val="100000"/>
              </a:lnSpc>
              <a:spcBef>
                <a:spcPts val="130"/>
              </a:spcBef>
            </a:pPr>
            <a:r>
              <a:rPr sz="4800" b="1" spc="25" dirty="0">
                <a:solidFill>
                  <a:schemeClr val="tx1"/>
                </a:solidFill>
                <a:latin typeface="Trebuchet MS"/>
              </a:rPr>
              <a:t>PROJECT TITLE</a:t>
            </a:r>
          </a:p>
        </p:txBody>
      </p:sp>
      <p:sp>
        <p:nvSpPr>
          <p:cNvPr id="22" name="object 22"/>
          <p:cNvSpPr txBox="1">
            <a:spLocks noGrp="1"/>
          </p:cNvSpPr>
          <p:nvPr>
            <p:ph type="sldNum" sz="quarter" idx="12"/>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875461" y="2819400"/>
            <a:ext cx="10441078" cy="1446550"/>
          </a:xfrm>
          <a:prstGeom prst="rect">
            <a:avLst/>
          </a:prstGeom>
          <a:noFill/>
        </p:spPr>
        <p:txBody>
          <a:bodyPr wrap="square" rtlCol="0">
            <a:spAutoFit/>
          </a:bodyPr>
          <a:lstStyle/>
          <a:p>
            <a:pPr algn="ctr"/>
            <a:r>
              <a:rPr lang="en-US" sz="4400" b="1" dirty="0">
                <a:solidFill>
                  <a:srgbClr val="0F0F0F"/>
                </a:solidFill>
                <a:latin typeface="Bradley Hand ITC" panose="03070402050302030203" pitchFamily="66" charset="0"/>
                <a:cs typeface="Times New Roman" panose="02020603050405020304" pitchFamily="18" charset="0"/>
              </a:rPr>
              <a:t>Employee Performance Analysis using Excel</a:t>
            </a:r>
            <a:endParaRPr lang="en-IN" sz="2800" b="1" dirty="0">
              <a:solidFill>
                <a:srgbClr val="7030A0"/>
              </a:solidFill>
              <a:latin typeface="Bradley Hand ITC" panose="03070402050302030203" pitchFamily="66" charset="0"/>
              <a:cs typeface="Times New Roman" panose="02020603050405020304" pitchFamily="18" charset="0"/>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401205"/>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839200" y="29718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7" name="object 7"/>
          <p:cNvSpPr txBox="1">
            <a:spLocks noGrp="1"/>
          </p:cNvSpPr>
          <p:nvPr>
            <p:ph type="title"/>
          </p:nvPr>
        </p:nvSpPr>
        <p:spPr>
          <a:xfrm>
            <a:off x="152400" y="533400"/>
            <a:ext cx="6477000" cy="755335"/>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800" b="1" spc="25" dirty="0">
                <a:solidFill>
                  <a:schemeClr val="tx1"/>
                </a:solidFill>
                <a:latin typeface="Trebuchet MS"/>
              </a:rPr>
              <a:t>PROBLEM</a:t>
            </a:r>
            <a:r>
              <a:rPr lang="en-US" sz="4800" b="1" spc="25" dirty="0">
                <a:solidFill>
                  <a:schemeClr val="tx1"/>
                </a:solidFill>
                <a:latin typeface="Trebuchet MS"/>
              </a:rPr>
              <a:t> </a:t>
            </a:r>
            <a:r>
              <a:rPr sz="4800" b="1" spc="25" dirty="0">
                <a:solidFill>
                  <a:schemeClr val="tx1"/>
                </a:solidFill>
                <a:latin typeface="Trebuchet MS"/>
              </a:rPr>
              <a:t>STATEMENT</a:t>
            </a: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9" name="TextBox 8">
            <a:extLst>
              <a:ext uri="{FF2B5EF4-FFF2-40B4-BE49-F238E27FC236}">
                <a16:creationId xmlns:a16="http://schemas.microsoft.com/office/drawing/2014/main" id="{B84425EE-ADFE-4500-943F-D7E4521E8F83}"/>
              </a:ext>
            </a:extLst>
          </p:cNvPr>
          <p:cNvSpPr txBox="1"/>
          <p:nvPr/>
        </p:nvSpPr>
        <p:spPr>
          <a:xfrm>
            <a:off x="962025" y="1768790"/>
            <a:ext cx="7848600" cy="267765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This analysis seeks to uncover and address variations in employee performance across business units, with the goal of identifying underlying factors that may be contributing to these discrepancies. By understanding and mitigating these performance gaps, the organization aims to enhance operational efficiency, ensure equitable resource distribution, and foster a consistently high-performing workforce.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915400" y="236220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7" name="object 7"/>
          <p:cNvSpPr txBox="1">
            <a:spLocks noGrp="1"/>
          </p:cNvSpPr>
          <p:nvPr>
            <p:ph type="title"/>
          </p:nvPr>
        </p:nvSpPr>
        <p:spPr>
          <a:xfrm>
            <a:off x="1219200" y="673415"/>
            <a:ext cx="6477000" cy="755335"/>
          </a:xfrm>
          <a:prstGeom prst="rect">
            <a:avLst/>
          </a:prstGeom>
        </p:spPr>
        <p:txBody>
          <a:bodyPr vert="horz" wrap="square" lIns="0" tIns="16510" rIns="0" bIns="0" rtlCol="0">
            <a:spAutoFit/>
          </a:bodyPr>
          <a:lstStyle/>
          <a:p>
            <a:pPr marL="12700" algn="l">
              <a:lnSpc>
                <a:spcPct val="100000"/>
              </a:lnSpc>
              <a:spcBef>
                <a:spcPts val="130"/>
              </a:spcBef>
              <a:tabLst>
                <a:tab pos="2727960" algn="l"/>
              </a:tabLst>
            </a:pPr>
            <a:r>
              <a:rPr sz="4800" b="1" spc="25" dirty="0">
                <a:effectLst/>
                <a:latin typeface="Trebuchet MS"/>
              </a:rPr>
              <a:t>PROJECT</a:t>
            </a:r>
            <a:r>
              <a:rPr lang="en-US" sz="4800" b="1" spc="25" dirty="0">
                <a:effectLst/>
                <a:latin typeface="Trebuchet MS"/>
              </a:rPr>
              <a:t> </a:t>
            </a:r>
            <a:r>
              <a:rPr sz="4800" b="1" spc="25" dirty="0">
                <a:effectLst/>
                <a:latin typeface="Trebuchet MS"/>
              </a:rPr>
              <a:t>OVERVIEW</a:t>
            </a:r>
          </a:p>
        </p:txBody>
      </p:sp>
      <p:sp>
        <p:nvSpPr>
          <p:cNvPr id="9" name="TextBox 8">
            <a:extLst>
              <a:ext uri="{FF2B5EF4-FFF2-40B4-BE49-F238E27FC236}">
                <a16:creationId xmlns:a16="http://schemas.microsoft.com/office/drawing/2014/main" id="{39291EA6-63BD-4218-B499-C5AD7265BD2A}"/>
              </a:ext>
            </a:extLst>
          </p:cNvPr>
          <p:cNvSpPr txBox="1"/>
          <p:nvPr/>
        </p:nvSpPr>
        <p:spPr>
          <a:xfrm>
            <a:off x="1585913" y="1447800"/>
            <a:ext cx="8077199" cy="452431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Employee Performance Analysis project is designed to systematically evaluate and enhance the effectiveness of our workforce across various business units. By analyzing key performance metrics, this project aims to identify areas where employees excel and where they face challenges. The ultimate goal is to uncover underlying factors contributing to performance disparities, enabling targeted interventions that improve overall productivity, streamline resource allocation, and foster a culture of continuous improvement. Through this analysis, the organization seeks to ensure that all employees are equipped to perform at their best, thereby driving the company toward sustained success and growth.</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04800" y="838200"/>
            <a:ext cx="7924800" cy="755335"/>
          </a:xfrm>
          <a:prstGeom prst="rect">
            <a:avLst/>
          </a:prstGeom>
        </p:spPr>
        <p:txBody>
          <a:bodyPr vert="horz" wrap="square" lIns="0" tIns="16510" rIns="0" bIns="0" rtlCol="0">
            <a:spAutoFit/>
          </a:bodyPr>
          <a:lstStyle/>
          <a:p>
            <a:pPr marL="12700">
              <a:lnSpc>
                <a:spcPct val="100000"/>
              </a:lnSpc>
              <a:spcBef>
                <a:spcPts val="130"/>
              </a:spcBef>
            </a:pPr>
            <a:r>
              <a:rPr sz="4800" b="1" spc="25" dirty="0">
                <a:latin typeface="Trebuchet MS"/>
              </a:rPr>
              <a:t>WHO ARE THE END USERS?</a:t>
            </a:r>
          </a:p>
        </p:txBody>
      </p:sp>
      <p:sp>
        <p:nvSpPr>
          <p:cNvPr id="7" name="TextBox 6">
            <a:extLst>
              <a:ext uri="{FF2B5EF4-FFF2-40B4-BE49-F238E27FC236}">
                <a16:creationId xmlns:a16="http://schemas.microsoft.com/office/drawing/2014/main" id="{90FB451D-44A2-404D-9C4E-5B3D7B0C7FFD}"/>
              </a:ext>
            </a:extLst>
          </p:cNvPr>
          <p:cNvSpPr txBox="1"/>
          <p:nvPr/>
        </p:nvSpPr>
        <p:spPr>
          <a:xfrm>
            <a:off x="1295400" y="1905000"/>
            <a:ext cx="10210800" cy="347787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Employee Performance Analysis project will primarily benefit:</a:t>
            </a:r>
          </a:p>
          <a:p>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en-US" sz="2000" dirty="0">
                <a:latin typeface="Times New Roman" panose="02020603050405020304" pitchFamily="18" charset="0"/>
                <a:cs typeface="Times New Roman" panose="02020603050405020304" pitchFamily="18" charset="0"/>
              </a:rPr>
              <a:t>HR Department - To manage and improve employee development.</a:t>
            </a:r>
          </a:p>
          <a:p>
            <a:pPr marL="342900" indent="-342900">
              <a:buAutoNum type="arabicPeriod"/>
            </a:pPr>
            <a:r>
              <a:rPr lang="en-US" sz="2000" dirty="0">
                <a:latin typeface="Times New Roman" panose="02020603050405020304" pitchFamily="18" charset="0"/>
                <a:cs typeface="Times New Roman" panose="02020603050405020304" pitchFamily="18" charset="0"/>
              </a:rPr>
              <a:t>Management - For informed decisions on promotions and team structuring.</a:t>
            </a:r>
          </a:p>
          <a:p>
            <a:pPr marL="342900" indent="-342900">
              <a:buAutoNum type="arabicPeriod"/>
            </a:pPr>
            <a:r>
              <a:rPr lang="en-US" sz="2000" dirty="0">
                <a:latin typeface="Times New Roman" panose="02020603050405020304" pitchFamily="18" charset="0"/>
                <a:cs typeface="Times New Roman" panose="02020603050405020304" pitchFamily="18" charset="0"/>
              </a:rPr>
              <a:t>Employees - To gain feedback on performance and improvement areas.</a:t>
            </a:r>
          </a:p>
          <a:p>
            <a:pPr marL="342900" indent="-342900">
              <a:buAutoNum type="arabicPeriod"/>
            </a:pPr>
            <a:r>
              <a:rPr lang="en-US" sz="2000" dirty="0">
                <a:latin typeface="Times New Roman" panose="02020603050405020304" pitchFamily="18" charset="0"/>
                <a:cs typeface="Times New Roman" panose="02020603050405020304" pitchFamily="18" charset="0"/>
              </a:rPr>
              <a:t>Training Teams - To create targeted training programs.</a:t>
            </a:r>
          </a:p>
          <a:p>
            <a:pPr marL="342900" indent="-342900">
              <a:buAutoNum type="arabicPeriod"/>
            </a:pPr>
            <a:r>
              <a:rPr lang="en-US" sz="2000" dirty="0">
                <a:latin typeface="Times New Roman" panose="02020603050405020304" pitchFamily="18" charset="0"/>
                <a:cs typeface="Times New Roman" panose="02020603050405020304" pitchFamily="18" charset="0"/>
              </a:rPr>
              <a:t>Performance Review Committees - For fair and consistent employee evaluations.</a:t>
            </a:r>
          </a:p>
          <a:p>
            <a:pPr marL="342900" indent="-342900">
              <a:buAutoNum type="arabicPeriod"/>
            </a:pPr>
            <a:r>
              <a:rPr lang="en-US" sz="2000" dirty="0">
                <a:latin typeface="Times New Roman" panose="02020603050405020304" pitchFamily="18" charset="0"/>
                <a:cs typeface="Times New Roman" panose="02020603050405020304" pitchFamily="18" charset="0"/>
              </a:rPr>
              <a:t>Talent Acquisition Teams - To guide recruitment by identifying top performer traits.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These stakeholders will leverage the analysis to enhance organizational performance and employee growth.</a:t>
            </a:r>
            <a:endParaRPr lang="en-IN" sz="2000" dirty="0">
              <a:latin typeface="Times New Roman" panose="02020603050405020304" pitchFamily="18" charset="0"/>
              <a:cs typeface="Times New Roman" panose="02020603050405020304" pitchFamily="18" charset="0"/>
            </a:endParaRPr>
          </a:p>
        </p:txBody>
      </p:sp>
      <p:pic>
        <p:nvPicPr>
          <p:cNvPr id="1026" name="Picture 2" descr="End user - Free marketing icons">
            <a:extLst>
              <a:ext uri="{FF2B5EF4-FFF2-40B4-BE49-F238E27FC236}">
                <a16:creationId xmlns:a16="http://schemas.microsoft.com/office/drawing/2014/main" id="{42F487C6-4041-4C4F-9327-599C22F05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5181600"/>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3826" y="1676400"/>
            <a:ext cx="2695574" cy="3248025"/>
          </a:xfrm>
          <a:prstGeom prst="rect">
            <a:avLst/>
          </a:prstGeom>
        </p:spPr>
      </p:pic>
      <p:sp>
        <p:nvSpPr>
          <p:cNvPr id="6" name="object 6"/>
          <p:cNvSpPr txBox="1">
            <a:spLocks noGrp="1"/>
          </p:cNvSpPr>
          <p:nvPr>
            <p:ph type="title"/>
          </p:nvPr>
        </p:nvSpPr>
        <p:spPr>
          <a:xfrm>
            <a:off x="457200" y="661446"/>
            <a:ext cx="9525000" cy="505908"/>
          </a:xfrm>
          <a:prstGeom prst="rect">
            <a:avLst/>
          </a:prstGeom>
        </p:spPr>
        <p:txBody>
          <a:bodyPr vert="horz" wrap="square" lIns="0" tIns="13335" rIns="0" bIns="0" rtlCol="0">
            <a:spAutoFit/>
          </a:bodyPr>
          <a:lstStyle/>
          <a:p>
            <a:pPr marL="12700">
              <a:lnSpc>
                <a:spcPct val="100000"/>
              </a:lnSpc>
              <a:spcBef>
                <a:spcPts val="105"/>
              </a:spcBef>
            </a:pPr>
            <a:r>
              <a:rPr sz="3200" kern="1200" cap="all" spc="25" dirty="0">
                <a:ln w="3175" cmpd="sng">
                  <a:noFill/>
                </a:ln>
                <a:cs typeface="+mj-cs"/>
              </a:rPr>
              <a:t>OUR SOLUTION AND ITS VALUE PROPOSITION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8" name="TextBox 7">
            <a:extLst>
              <a:ext uri="{FF2B5EF4-FFF2-40B4-BE49-F238E27FC236}">
                <a16:creationId xmlns:a16="http://schemas.microsoft.com/office/drawing/2014/main" id="{CFD5ABA6-65A0-48BB-B28E-68F30DF7A8E1}"/>
              </a:ext>
            </a:extLst>
          </p:cNvPr>
          <p:cNvSpPr txBox="1"/>
          <p:nvPr/>
        </p:nvSpPr>
        <p:spPr>
          <a:xfrm>
            <a:off x="3200400" y="2057400"/>
            <a:ext cx="7239000" cy="378565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CONDITIONAL FORMATTING </a:t>
            </a:r>
            <a:r>
              <a:rPr lang="en-US" sz="2000" dirty="0">
                <a:latin typeface="Times New Roman" panose="02020603050405020304" pitchFamily="18" charset="0"/>
                <a:cs typeface="Times New Roman" panose="02020603050405020304" pitchFamily="18" charset="0"/>
              </a:rPr>
              <a:t>- TO HIGHLIGHT MISSING VALUES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FILTERING</a:t>
            </a:r>
            <a:r>
              <a:rPr lang="en-US" sz="2000" dirty="0">
                <a:latin typeface="Times New Roman" panose="02020603050405020304" pitchFamily="18" charset="0"/>
                <a:cs typeface="Times New Roman" panose="02020603050405020304" pitchFamily="18" charset="0"/>
              </a:rPr>
              <a:t> - TO REMOVE MISSING VALUES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FORMULA</a:t>
            </a:r>
            <a:r>
              <a:rPr lang="en-US" sz="2000" dirty="0">
                <a:latin typeface="Times New Roman" panose="02020603050405020304" pitchFamily="18" charset="0"/>
                <a:cs typeface="Times New Roman" panose="02020603050405020304" pitchFamily="18" charset="0"/>
              </a:rPr>
              <a:t> -  TO CALCULATE PERFORMANCE CATEGORY</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PIVOT TABLE</a:t>
            </a:r>
            <a:r>
              <a:rPr lang="en-US" sz="2000" dirty="0">
                <a:latin typeface="Times New Roman" panose="02020603050405020304" pitchFamily="18" charset="0"/>
                <a:cs typeface="Times New Roman" panose="02020603050405020304" pitchFamily="18" charset="0"/>
              </a:rPr>
              <a:t> - FOR SUMMARY OF PERFORMACE LEVEL</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LICER</a:t>
            </a:r>
            <a:r>
              <a:rPr lang="en-US" sz="2000" dirty="0">
                <a:latin typeface="Times New Roman" panose="02020603050405020304" pitchFamily="18" charset="0"/>
                <a:cs typeface="Times New Roman" panose="02020603050405020304" pitchFamily="18" charset="0"/>
              </a:rPr>
              <a:t> – TO CATEGORIZE PERFORMANCE LEVEL</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GRAPH/CHARTS </a:t>
            </a:r>
            <a:r>
              <a:rPr lang="en-US" sz="2000" dirty="0">
                <a:latin typeface="Times New Roman" panose="02020603050405020304" pitchFamily="18" charset="0"/>
                <a:cs typeface="Times New Roman" panose="02020603050405020304" pitchFamily="18" charset="0"/>
              </a:rPr>
              <a:t>– TO VISUALIZE DATA </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a:xfrm>
            <a:off x="755332" y="1038583"/>
            <a:ext cx="10681335" cy="553998"/>
          </a:xfrm>
        </p:spPr>
        <p:txBody>
          <a:bodyPr>
            <a:noAutofit/>
          </a:bodyPr>
          <a:lstStyle/>
          <a:p>
            <a:pPr algn="ctr"/>
            <a:r>
              <a:rPr lang="en-IN" sz="4800" b="1" spc="25" dirty="0">
                <a:ln w="3175" cmpd="sng">
                  <a:noFill/>
                </a:ln>
                <a:latin typeface="Trebuchet MS"/>
              </a:rPr>
              <a:t>Dataset Description</a:t>
            </a:r>
          </a:p>
        </p:txBody>
      </p:sp>
      <p:sp>
        <p:nvSpPr>
          <p:cNvPr id="3" name="TextBox 2">
            <a:extLst>
              <a:ext uri="{FF2B5EF4-FFF2-40B4-BE49-F238E27FC236}">
                <a16:creationId xmlns:a16="http://schemas.microsoft.com/office/drawing/2014/main" id="{6E3886AB-EFD8-4576-95D2-C5695AD971DE}"/>
              </a:ext>
            </a:extLst>
          </p:cNvPr>
          <p:cNvSpPr txBox="1"/>
          <p:nvPr/>
        </p:nvSpPr>
        <p:spPr>
          <a:xfrm>
            <a:off x="609600" y="2133600"/>
            <a:ext cx="101346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EMPLOYEE DATA SET – KAGGLE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26 FEATURES + ADDED 1 MORE FEATURE = </a:t>
            </a:r>
            <a:r>
              <a:rPr lang="en-US" b="1" dirty="0">
                <a:latin typeface="Times New Roman" panose="02020603050405020304" pitchFamily="18" charset="0"/>
                <a:cs typeface="Times New Roman" panose="02020603050405020304" pitchFamily="18" charset="0"/>
              </a:rPr>
              <a:t>27 FEATURES</a:t>
            </a:r>
          </a:p>
          <a:p>
            <a:r>
              <a:rPr lang="en-IN" dirty="0">
                <a:latin typeface="Times New Roman" panose="02020603050405020304" pitchFamily="18" charset="0"/>
                <a:cs typeface="Times New Roman" panose="02020603050405020304" pitchFamily="18" charset="0"/>
              </a:rPr>
              <a:t>8 FEATURES USED FOR ANALYSIS</a:t>
            </a:r>
          </a:p>
        </p:txBody>
      </p:sp>
      <p:sp>
        <p:nvSpPr>
          <p:cNvPr id="4" name="TextBox 3">
            <a:extLst>
              <a:ext uri="{FF2B5EF4-FFF2-40B4-BE49-F238E27FC236}">
                <a16:creationId xmlns:a16="http://schemas.microsoft.com/office/drawing/2014/main" id="{767DE7DD-A2F7-4DE5-82EC-467C7CD1D79B}"/>
              </a:ext>
            </a:extLst>
          </p:cNvPr>
          <p:cNvSpPr txBox="1"/>
          <p:nvPr/>
        </p:nvSpPr>
        <p:spPr>
          <a:xfrm>
            <a:off x="1066800" y="3429000"/>
            <a:ext cx="10820400" cy="2862322"/>
          </a:xfrm>
          <a:prstGeom prst="rect">
            <a:avLst/>
          </a:prstGeom>
          <a:noFill/>
        </p:spPr>
        <p:txBody>
          <a:bodyPr wrap="square" rtlCol="0">
            <a:spAutoFit/>
          </a:bodyPr>
          <a:lstStyle/>
          <a:p>
            <a:pPr marL="342900" indent="-342900">
              <a:buFont typeface="+mj-lt"/>
              <a:buAutoNum type="arabicParenR"/>
            </a:pPr>
            <a:r>
              <a:rPr lang="en-US" b="1" dirty="0">
                <a:latin typeface="Times New Roman" panose="02020603050405020304" pitchFamily="18" charset="0"/>
                <a:cs typeface="Times New Roman" panose="02020603050405020304" pitchFamily="18" charset="0"/>
              </a:rPr>
              <a:t>Emp ID</a:t>
            </a:r>
            <a:r>
              <a:rPr lang="en-US" dirty="0">
                <a:latin typeface="Times New Roman" panose="02020603050405020304" pitchFamily="18" charset="0"/>
                <a:cs typeface="Times New Roman" panose="02020603050405020304" pitchFamily="18" charset="0"/>
              </a:rPr>
              <a:t>: A unique identifier assigned to each employee in the organization - </a:t>
            </a:r>
            <a:r>
              <a:rPr lang="en-US" sz="1600" dirty="0">
                <a:latin typeface="Times New Roman" panose="02020603050405020304" pitchFamily="18" charset="0"/>
                <a:cs typeface="Times New Roman" panose="02020603050405020304" pitchFamily="18" charset="0"/>
              </a:rPr>
              <a:t>NUMERICAL</a:t>
            </a:r>
          </a:p>
          <a:p>
            <a:pPr marL="342900" indent="-342900">
              <a:buFont typeface="+mj-lt"/>
              <a:buAutoNum type="arabicParenR"/>
            </a:pPr>
            <a:r>
              <a:rPr lang="en-US" b="1" dirty="0">
                <a:latin typeface="Times New Roman" panose="02020603050405020304" pitchFamily="18" charset="0"/>
                <a:cs typeface="Times New Roman" panose="02020603050405020304" pitchFamily="18" charset="0"/>
              </a:rPr>
              <a:t>First Name</a:t>
            </a:r>
            <a:r>
              <a:rPr lang="en-US" dirty="0">
                <a:latin typeface="Times New Roman" panose="02020603050405020304" pitchFamily="18" charset="0"/>
                <a:cs typeface="Times New Roman" panose="02020603050405020304" pitchFamily="18" charset="0"/>
              </a:rPr>
              <a:t>: The first name of the employee - </a:t>
            </a:r>
            <a:r>
              <a:rPr lang="en-US" sz="1600" dirty="0">
                <a:latin typeface="Times New Roman" panose="02020603050405020304" pitchFamily="18" charset="0"/>
                <a:cs typeface="Times New Roman" panose="02020603050405020304" pitchFamily="18" charset="0"/>
              </a:rPr>
              <a:t>TEXT</a:t>
            </a:r>
          </a:p>
          <a:p>
            <a:pPr marL="342900" indent="-342900">
              <a:buFont typeface="+mj-lt"/>
              <a:buAutoNum type="arabicParenR"/>
            </a:pPr>
            <a:r>
              <a:rPr lang="en-US" b="1" dirty="0">
                <a:latin typeface="Times New Roman" panose="02020603050405020304" pitchFamily="18" charset="0"/>
                <a:cs typeface="Times New Roman" panose="02020603050405020304" pitchFamily="18" charset="0"/>
              </a:rPr>
              <a:t>Last Name</a:t>
            </a:r>
            <a:r>
              <a:rPr lang="en-US" dirty="0">
                <a:latin typeface="Times New Roman" panose="02020603050405020304" pitchFamily="18" charset="0"/>
                <a:cs typeface="Times New Roman" panose="02020603050405020304" pitchFamily="18" charset="0"/>
              </a:rPr>
              <a:t>: The last name or surname of the employee - </a:t>
            </a:r>
            <a:r>
              <a:rPr lang="en-US" sz="1600" dirty="0">
                <a:latin typeface="Times New Roman" panose="02020603050405020304" pitchFamily="18" charset="0"/>
                <a:cs typeface="Times New Roman" panose="02020603050405020304" pitchFamily="18" charset="0"/>
              </a:rPr>
              <a:t>TEXT</a:t>
            </a:r>
          </a:p>
          <a:p>
            <a:pPr marL="342900" indent="-342900">
              <a:buFont typeface="+mj-lt"/>
              <a:buAutoNum type="arabicParenR"/>
            </a:pPr>
            <a:r>
              <a:rPr lang="en-US" b="1" dirty="0">
                <a:latin typeface="Times New Roman" panose="02020603050405020304" pitchFamily="18" charset="0"/>
                <a:cs typeface="Times New Roman" panose="02020603050405020304" pitchFamily="18" charset="0"/>
              </a:rPr>
              <a:t>Business Unit</a:t>
            </a:r>
            <a:r>
              <a:rPr lang="en-US" dirty="0">
                <a:latin typeface="Times New Roman" panose="02020603050405020304" pitchFamily="18" charset="0"/>
                <a:cs typeface="Times New Roman" panose="02020603050405020304" pitchFamily="18" charset="0"/>
              </a:rPr>
              <a:t>: The specific unit or department within the organization where the employee works - </a:t>
            </a:r>
            <a:r>
              <a:rPr lang="en-US" sz="1600" dirty="0">
                <a:latin typeface="Times New Roman" panose="02020603050405020304" pitchFamily="18" charset="0"/>
                <a:cs typeface="Times New Roman" panose="02020603050405020304" pitchFamily="18" charset="0"/>
              </a:rPr>
              <a:t>TEXT</a:t>
            </a:r>
          </a:p>
          <a:p>
            <a:pPr marL="342900" indent="-342900">
              <a:buFont typeface="+mj-lt"/>
              <a:buAutoNum type="arabicParenR"/>
            </a:pPr>
            <a:r>
              <a:rPr lang="en-US" b="1" dirty="0">
                <a:latin typeface="Times New Roman" panose="02020603050405020304" pitchFamily="18" charset="0"/>
                <a:cs typeface="Times New Roman" panose="02020603050405020304" pitchFamily="18" charset="0"/>
              </a:rPr>
              <a:t>Gender Code</a:t>
            </a:r>
            <a:r>
              <a:rPr lang="en-US" dirty="0">
                <a:latin typeface="Times New Roman" panose="02020603050405020304" pitchFamily="18" charset="0"/>
                <a:cs typeface="Times New Roman" panose="02020603050405020304" pitchFamily="18" charset="0"/>
              </a:rPr>
              <a:t>: The gender of the employee, typically represented by a code (e.g., Male, Female) - </a:t>
            </a:r>
            <a:r>
              <a:rPr lang="en-US" sz="1600" dirty="0">
                <a:latin typeface="Times New Roman" panose="02020603050405020304" pitchFamily="18" charset="0"/>
                <a:cs typeface="Times New Roman" panose="02020603050405020304" pitchFamily="18" charset="0"/>
              </a:rPr>
              <a:t>TEXT</a:t>
            </a:r>
          </a:p>
          <a:p>
            <a:pPr marL="342900" indent="-342900">
              <a:buFont typeface="+mj-lt"/>
              <a:buAutoNum type="arabicParenR"/>
            </a:pPr>
            <a:r>
              <a:rPr lang="en-US" b="1" dirty="0">
                <a:latin typeface="Times New Roman" panose="02020603050405020304" pitchFamily="18" charset="0"/>
                <a:cs typeface="Times New Roman" panose="02020603050405020304" pitchFamily="18" charset="0"/>
              </a:rPr>
              <a:t>Performance Score</a:t>
            </a:r>
            <a:r>
              <a:rPr lang="en-US" dirty="0">
                <a:latin typeface="Times New Roman" panose="02020603050405020304" pitchFamily="18" charset="0"/>
                <a:cs typeface="Times New Roman" panose="02020603050405020304" pitchFamily="18" charset="0"/>
              </a:rPr>
              <a:t>: A numerical or categorical score indicating the performance level of the employee - </a:t>
            </a:r>
            <a:r>
              <a:rPr lang="en-US" sz="1600" dirty="0">
                <a:latin typeface="Times New Roman" panose="02020603050405020304" pitchFamily="18" charset="0"/>
                <a:cs typeface="Times New Roman" panose="02020603050405020304" pitchFamily="18" charset="0"/>
              </a:rPr>
              <a:t>TEXT</a:t>
            </a:r>
          </a:p>
          <a:p>
            <a:pPr marL="342900" indent="-342900">
              <a:buFont typeface="+mj-lt"/>
              <a:buAutoNum type="arabicParenR"/>
            </a:pPr>
            <a:r>
              <a:rPr lang="en-US" b="1" dirty="0">
                <a:latin typeface="Times New Roman" panose="02020603050405020304" pitchFamily="18" charset="0"/>
                <a:cs typeface="Times New Roman" panose="02020603050405020304" pitchFamily="18" charset="0"/>
              </a:rPr>
              <a:t>Current Employee Rating</a:t>
            </a:r>
            <a:r>
              <a:rPr lang="en-US" dirty="0">
                <a:latin typeface="Times New Roman" panose="02020603050405020304" pitchFamily="18" charset="0"/>
                <a:cs typeface="Times New Roman" panose="02020603050405020304" pitchFamily="18" charset="0"/>
              </a:rPr>
              <a:t>: The latest rating given to the employee based on their performance - </a:t>
            </a:r>
            <a:r>
              <a:rPr lang="en-US" sz="1600" dirty="0">
                <a:latin typeface="Times New Roman" panose="02020603050405020304" pitchFamily="18" charset="0"/>
                <a:cs typeface="Times New Roman" panose="02020603050405020304" pitchFamily="18" charset="0"/>
              </a:rPr>
              <a:t>NUMERICAL</a:t>
            </a:r>
          </a:p>
          <a:p>
            <a:pPr marL="342900" indent="-342900">
              <a:buFont typeface="+mj-lt"/>
              <a:buAutoNum type="arabicParenR"/>
            </a:pPr>
            <a:r>
              <a:rPr lang="en-US" b="1" dirty="0">
                <a:latin typeface="Times New Roman" panose="02020603050405020304" pitchFamily="18" charset="0"/>
                <a:cs typeface="Times New Roman" panose="02020603050405020304" pitchFamily="18" charset="0"/>
              </a:rPr>
              <a:t>Performance Category</a:t>
            </a:r>
            <a:r>
              <a:rPr lang="en-US" dirty="0">
                <a:latin typeface="Times New Roman" panose="02020603050405020304" pitchFamily="18" charset="0"/>
                <a:cs typeface="Times New Roman" panose="02020603050405020304" pitchFamily="18" charset="0"/>
              </a:rPr>
              <a:t>: The category or tier that the employee's performance falls into, based on their performance score and rating - </a:t>
            </a:r>
            <a:r>
              <a:rPr lang="en-US" sz="1600" dirty="0">
                <a:latin typeface="Times New Roman" panose="02020603050405020304" pitchFamily="18" charset="0"/>
                <a:cs typeface="Times New Roman" panose="02020603050405020304" pitchFamily="18" charset="0"/>
              </a:rPr>
              <a:t>TEXT</a:t>
            </a:r>
            <a:endParaRPr lang="en-IN" sz="1600" dirty="0">
              <a:latin typeface="Times New Roman" panose="02020603050405020304" pitchFamily="18" charset="0"/>
              <a:cs typeface="Times New Roman" panose="02020603050405020304" pitchFamily="18" charset="0"/>
            </a:endParaRPr>
          </a:p>
          <a:p>
            <a:pPr marL="342900" indent="-342900">
              <a:buFont typeface="+mj-lt"/>
              <a:buAutoNum type="arabicParenR"/>
            </a:pPr>
            <a:endParaRPr lang="en-IN" dirty="0"/>
          </a:p>
        </p:txBody>
      </p:sp>
      <p:grpSp>
        <p:nvGrpSpPr>
          <p:cNvPr id="5" name="object 2">
            <a:extLst>
              <a:ext uri="{FF2B5EF4-FFF2-40B4-BE49-F238E27FC236}">
                <a16:creationId xmlns:a16="http://schemas.microsoft.com/office/drawing/2014/main" id="{65A3C232-EEE5-4FA3-ADBE-E624E64A1AB1}"/>
              </a:ext>
            </a:extLst>
          </p:cNvPr>
          <p:cNvGrpSpPr/>
          <p:nvPr/>
        </p:nvGrpSpPr>
        <p:grpSpPr>
          <a:xfrm>
            <a:off x="10363200" y="1828800"/>
            <a:ext cx="1828800" cy="2362200"/>
            <a:chOff x="8658225" y="2647950"/>
            <a:chExt cx="3533775" cy="3810000"/>
          </a:xfrm>
        </p:grpSpPr>
        <p:sp>
          <p:nvSpPr>
            <p:cNvPr id="6" name="object 3">
              <a:extLst>
                <a:ext uri="{FF2B5EF4-FFF2-40B4-BE49-F238E27FC236}">
                  <a16:creationId xmlns:a16="http://schemas.microsoft.com/office/drawing/2014/main" id="{292F3723-5D62-4FB1-8AE1-D099CF7636BF}"/>
                </a:ext>
              </a:extLst>
            </p:cNvPr>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7" name="object 4">
              <a:extLst>
                <a:ext uri="{FF2B5EF4-FFF2-40B4-BE49-F238E27FC236}">
                  <a16:creationId xmlns:a16="http://schemas.microsoft.com/office/drawing/2014/main" id="{D85531D8-88B4-4E5C-8A91-8520B2C8DB50}"/>
                </a:ext>
              </a:extLst>
            </p:cNvPr>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8" name="object 5">
              <a:extLst>
                <a:ext uri="{FF2B5EF4-FFF2-40B4-BE49-F238E27FC236}">
                  <a16:creationId xmlns:a16="http://schemas.microsoft.com/office/drawing/2014/main" id="{58112569-3B9E-416F-8E10-425B0D783FB7}"/>
                </a:ext>
              </a:extLst>
            </p:cNvPr>
            <p:cNvPicPr/>
            <p:nvPr/>
          </p:nvPicPr>
          <p:blipFill>
            <a:blip r:embed="rId2" cstate="print"/>
            <a:stretch>
              <a:fillRect/>
            </a:stretch>
          </p:blipFill>
          <p:spPr>
            <a:xfrm>
              <a:off x="8658225" y="2647950"/>
              <a:ext cx="3533775" cy="3810000"/>
            </a:xfrm>
            <a:prstGeom prst="rect">
              <a:avLst/>
            </a:prstGeom>
          </p:spPr>
        </p:pic>
      </p:grpSp>
    </p:spTree>
    <p:extLst>
      <p:ext uri="{BB962C8B-B14F-4D97-AF65-F5344CB8AC3E}">
        <p14:creationId xmlns:p14="http://schemas.microsoft.com/office/powerpoint/2010/main" val="2720660618"/>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52475" y="822997"/>
            <a:ext cx="8480425" cy="670696"/>
          </a:xfrm>
          <a:prstGeom prst="rect">
            <a:avLst/>
          </a:prstGeom>
        </p:spPr>
        <p:txBody>
          <a:bodyPr vert="horz" wrap="square" lIns="0" tIns="16510" rIns="0" bIns="0" rtlCol="0">
            <a:spAutoFit/>
          </a:bodyPr>
          <a:lstStyle/>
          <a:p>
            <a:pPr marL="12700">
              <a:lnSpc>
                <a:spcPct val="100000"/>
              </a:lnSpc>
              <a:spcBef>
                <a:spcPts val="130"/>
              </a:spcBef>
            </a:pPr>
            <a:r>
              <a:rPr sz="4250" b="1" spc="15" dirty="0"/>
              <a:t>THE</a:t>
            </a:r>
            <a:r>
              <a:rPr sz="4250" b="1" spc="20" dirty="0"/>
              <a:t> </a:t>
            </a:r>
            <a:r>
              <a:rPr lang="en-US" sz="4250" b="1" spc="20" dirty="0"/>
              <a:t>"</a:t>
            </a:r>
            <a:r>
              <a:rPr sz="4250" b="1" spc="10" dirty="0"/>
              <a:t>WOW</a:t>
            </a:r>
            <a:r>
              <a:rPr lang="en-US" sz="4250" b="1" spc="10" dirty="0"/>
              <a:t>"</a:t>
            </a:r>
            <a:r>
              <a:rPr sz="4250" b="1" spc="85" dirty="0"/>
              <a:t> </a:t>
            </a:r>
            <a:r>
              <a:rPr sz="4250" b="1" spc="10" dirty="0"/>
              <a:t>IN</a:t>
            </a:r>
            <a:r>
              <a:rPr sz="4250" b="1" spc="-5" dirty="0"/>
              <a:t> </a:t>
            </a:r>
            <a:r>
              <a:rPr sz="4250" b="1" spc="15" dirty="0"/>
              <a:t>OUR</a:t>
            </a:r>
            <a:r>
              <a:rPr sz="4250" b="1" spc="-10" dirty="0"/>
              <a:t> </a:t>
            </a:r>
            <a:r>
              <a:rPr sz="4250" b="1" spc="20" dirty="0"/>
              <a:t>SOLUTION</a:t>
            </a:r>
            <a:endParaRPr sz="4250" b="1" dirty="0"/>
          </a:p>
        </p:txBody>
      </p:sp>
      <p:sp>
        <p:nvSpPr>
          <p:cNvPr id="9" name="TextBox 8">
            <a:extLst>
              <a:ext uri="{FF2B5EF4-FFF2-40B4-BE49-F238E27FC236}">
                <a16:creationId xmlns:a16="http://schemas.microsoft.com/office/drawing/2014/main" id="{FAD9CEB2-36E1-0550-426B-2FAF97882044}"/>
              </a:ext>
            </a:extLst>
          </p:cNvPr>
          <p:cNvSpPr txBox="1"/>
          <p:nvPr/>
        </p:nvSpPr>
        <p:spPr>
          <a:xfrm>
            <a:off x="2743200" y="2354703"/>
            <a:ext cx="8534018" cy="954107"/>
          </a:xfrm>
          <a:prstGeom prst="rect">
            <a:avLst/>
          </a:prstGeom>
          <a:noFill/>
        </p:spPr>
        <p:txBody>
          <a:bodyPr wrap="square" rtlCol="0">
            <a:spAutoFit/>
          </a:bodyPr>
          <a:lstStyle/>
          <a:p>
            <a:pPr algn="l">
              <a:buFont typeface="Arial" panose="020B0604020202020204" pitchFamily="34" charset="0"/>
              <a:buChar char="•"/>
            </a:pP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E2FDB11-90F2-4614-9D0F-D25114DD1775}"/>
              </a:ext>
            </a:extLst>
          </p:cNvPr>
          <p:cNvSpPr txBox="1"/>
          <p:nvPr/>
        </p:nvSpPr>
        <p:spPr>
          <a:xfrm>
            <a:off x="2743200" y="2399643"/>
            <a:ext cx="9067800" cy="440120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One standout “</a:t>
            </a:r>
            <a:r>
              <a:rPr lang="en-US" sz="2000" b="1" dirty="0">
                <a:latin typeface="Times New Roman" panose="02020603050405020304" pitchFamily="18" charset="0"/>
                <a:cs typeface="Times New Roman" panose="02020603050405020304" pitchFamily="18" charset="0"/>
              </a:rPr>
              <a:t>WOW”</a:t>
            </a:r>
            <a:r>
              <a:rPr lang="en-US" sz="2000" dirty="0">
                <a:latin typeface="Times New Roman" panose="02020603050405020304" pitchFamily="18" charset="0"/>
                <a:cs typeface="Times New Roman" panose="02020603050405020304" pitchFamily="18" charset="0"/>
              </a:rPr>
              <a:t> aspect of our solution is the </a:t>
            </a:r>
            <a:r>
              <a:rPr lang="en-US" sz="2000" b="1" dirty="0">
                <a:latin typeface="Times New Roman" panose="02020603050405020304" pitchFamily="18" charset="0"/>
                <a:cs typeface="Times New Roman" panose="02020603050405020304" pitchFamily="18" charset="0"/>
              </a:rPr>
              <a:t>“Dynamic Performance Categorization Using a Slicer”</a:t>
            </a:r>
            <a:r>
              <a:rPr lang="en-US" sz="2000" dirty="0">
                <a:latin typeface="Times New Roman" panose="02020603050405020304" pitchFamily="18" charset="0"/>
                <a:cs typeface="Times New Roman" panose="02020603050405020304" pitchFamily="18" charset="0"/>
              </a:rPr>
              <a:t> This feature empowers users to interactively filter and explore employee performance data in real-time, providing a seamless way to drill down into specific segments like top performers or those needing improvement. It offers instant insights without the need for complex reconfigurations, enhancing both user engagement and the overall analytical experience.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Additionally, the use of a </a:t>
            </a:r>
            <a:r>
              <a:rPr lang="en-US" sz="2000" b="1" dirty="0">
                <a:latin typeface="Times New Roman" panose="02020603050405020304" pitchFamily="18" charset="0"/>
                <a:cs typeface="Times New Roman" panose="02020603050405020304" pitchFamily="18" charset="0"/>
              </a:rPr>
              <a:t>“Unique Formula” IFS(Z8&gt;=5,"VERY HIGH",Z8&gt;=4,"HIGH",Z8&gt;=3,"MED",TRUE,"LOW") </a:t>
            </a:r>
            <a:r>
              <a:rPr lang="en-US" sz="2000" dirty="0">
                <a:latin typeface="Times New Roman" panose="02020603050405020304" pitchFamily="18" charset="0"/>
                <a:cs typeface="Times New Roman" panose="02020603050405020304" pitchFamily="18" charset="0"/>
              </a:rPr>
              <a:t>for automating performance categorization ensured consistency and accuracy across the dataset, reducing manual errors. Coupled with this, the integration of pivot tables and conditional formatting not only streamlined the data summary process but also highlighted key areas requiring attention, making our solution both powerful and user-friendly.</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_rels/theme10.xml.rels><?xml version="1.0" encoding="UTF-8" standalone="yes"?>
<Relationships xmlns="http://schemas.openxmlformats.org/package/2006/relationships"><Relationship Id="rId1" Type="http://schemas.openxmlformats.org/officeDocument/2006/relationships/image" Target="../media/image13.jpeg"/></Relationships>
</file>

<file path=ppt/theme/_rels/them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8.jpeg"/></Relationships>
</file>

<file path=ppt/theme/_rels/theme8.xml.rels><?xml version="1.0" encoding="UTF-8" standalone="yes"?>
<Relationships xmlns="http://schemas.openxmlformats.org/package/2006/relationships"><Relationship Id="rId1" Type="http://schemas.openxmlformats.org/officeDocument/2006/relationships/image" Target="../media/image11.jpeg"/></Relationships>
</file>

<file path=ppt/theme/_rels/theme9.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11.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5.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6.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8.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9.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
  <TotalTime>343</TotalTime>
  <Words>1086</Words>
  <Application>Microsoft Office PowerPoint</Application>
  <PresentationFormat>Widescreen</PresentationFormat>
  <Paragraphs>106</Paragraphs>
  <Slides>15</Slides>
  <Notes>1</Notes>
  <HiddenSlides>0</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15</vt:i4>
      </vt:variant>
    </vt:vector>
  </HeadingPairs>
  <TitlesOfParts>
    <vt:vector size="42" baseType="lpstr">
      <vt:lpstr>Arial</vt:lpstr>
      <vt:lpstr>Arial Black</vt:lpstr>
      <vt:lpstr>Bookman Old Style</vt:lpstr>
      <vt:lpstr>Bradley Hand ITC</vt:lpstr>
      <vt:lpstr>Calibri</vt:lpstr>
      <vt:lpstr>Calibri Light</vt:lpstr>
      <vt:lpstr>Century Gothic</vt:lpstr>
      <vt:lpstr>Garamond</vt:lpstr>
      <vt:lpstr>Gill Sans MT</vt:lpstr>
      <vt:lpstr>Impact</vt:lpstr>
      <vt:lpstr>Rockwell</vt:lpstr>
      <vt:lpstr>Times New Roman</vt:lpstr>
      <vt:lpstr>Trebuchet MS</vt:lpstr>
      <vt:lpstr>Tw Cen MT</vt:lpstr>
      <vt:lpstr>Wingdings 2</vt:lpstr>
      <vt:lpstr>Wingdings 3</vt:lpstr>
      <vt:lpstr>Office Theme</vt:lpstr>
      <vt:lpstr>Gallery</vt:lpstr>
      <vt:lpstr>Wisp</vt:lpstr>
      <vt:lpstr>Main Event</vt:lpstr>
      <vt:lpstr>Droplet</vt:lpstr>
      <vt:lpstr>Celestial</vt:lpstr>
      <vt:lpstr>Dividend</vt:lpstr>
      <vt:lpstr>Ion Boardroom</vt:lpstr>
      <vt:lpstr>Damask</vt:lpstr>
      <vt:lpstr>Savon</vt:lpstr>
      <vt:lpstr>1_Gallery</vt:lpstr>
      <vt:lpstr>PowerPoint Presentation</vt:lpstr>
      <vt:lpstr>PROJECT TITLE</vt:lpstr>
      <vt:lpstr>AGENDA</vt:lpstr>
      <vt:lpstr>PROBLEM STATEMENT</vt:lpstr>
      <vt:lpstr>PROJECT OVERVIEW</vt:lpstr>
      <vt:lpstr>WHO ARE THE END USERS?</vt:lpstr>
      <vt:lpstr>OUR SOLUTION AND ITS VALUE PROPOSITION</vt:lpstr>
      <vt:lpstr>Dataset Description</vt:lpstr>
      <vt:lpstr>THE "WOW" IN OUR SOLUTION</vt:lpstr>
      <vt:lpstr>PowerPoint Presentation</vt:lpstr>
      <vt:lpstr>PowerPoint Presentation</vt:lpstr>
      <vt:lpstr>RESULTS</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  </dc:title>
  <dc:creator>Konduru Narasimha</dc:creator>
  <cp:lastModifiedBy>Rahul Smash</cp:lastModifiedBy>
  <cp:revision>26</cp:revision>
  <dcterms:created xsi:type="dcterms:W3CDTF">2024-03-29T15:07:22Z</dcterms:created>
  <dcterms:modified xsi:type="dcterms:W3CDTF">2024-09-01T12:38:55Z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